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57" r:id="rId3"/>
    <p:sldId id="261" r:id="rId4"/>
    <p:sldId id="258" r:id="rId5"/>
    <p:sldId id="262" r:id="rId6"/>
    <p:sldId id="260" r:id="rId7"/>
    <p:sldId id="263" r:id="rId8"/>
    <p:sldId id="264" r:id="rId9"/>
    <p:sldId id="267" r:id="rId10"/>
    <p:sldId id="268" r:id="rId11"/>
    <p:sldId id="266" r:id="rId12"/>
    <p:sldId id="265" r:id="rId13"/>
    <p:sldId id="269" r:id="rId14"/>
    <p:sldId id="270" r:id="rId15"/>
    <p:sldId id="271" r:id="rId16"/>
    <p:sldId id="272" r:id="rId17"/>
    <p:sldId id="273" r:id="rId18"/>
    <p:sldId id="275" r:id="rId19"/>
    <p:sldId id="278" r:id="rId20"/>
    <p:sldId id="279" r:id="rId21"/>
    <p:sldId id="280" r:id="rId22"/>
    <p:sldId id="281" r:id="rId23"/>
    <p:sldId id="284" r:id="rId24"/>
    <p:sldId id="285" r:id="rId25"/>
    <p:sldId id="287" r:id="rId26"/>
    <p:sldId id="288" r:id="rId27"/>
    <p:sldId id="289" r:id="rId28"/>
    <p:sldId id="317" r:id="rId29"/>
    <p:sldId id="290" r:id="rId30"/>
    <p:sldId id="291" r:id="rId31"/>
    <p:sldId id="299" r:id="rId32"/>
    <p:sldId id="300" r:id="rId33"/>
    <p:sldId id="292" r:id="rId34"/>
    <p:sldId id="293" r:id="rId35"/>
    <p:sldId id="298" r:id="rId36"/>
    <p:sldId id="294" r:id="rId37"/>
    <p:sldId id="305" r:id="rId38"/>
    <p:sldId id="295" r:id="rId39"/>
    <p:sldId id="296" r:id="rId40"/>
    <p:sldId id="297" r:id="rId41"/>
    <p:sldId id="301" r:id="rId42"/>
    <p:sldId id="302" r:id="rId43"/>
    <p:sldId id="304" r:id="rId44"/>
    <p:sldId id="306" r:id="rId45"/>
    <p:sldId id="307" r:id="rId46"/>
    <p:sldId id="308" r:id="rId47"/>
    <p:sldId id="309" r:id="rId48"/>
    <p:sldId id="310" r:id="rId49"/>
    <p:sldId id="314" r:id="rId50"/>
    <p:sldId id="315" r:id="rId51"/>
    <p:sldId id="312" r:id="rId52"/>
    <p:sldId id="313" r:id="rId53"/>
    <p:sldId id="316"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6691" autoAdjust="0"/>
    <p:restoredTop sz="75377" autoAdjust="0"/>
  </p:normalViewPr>
  <p:slideViewPr>
    <p:cSldViewPr>
      <p:cViewPr>
        <p:scale>
          <a:sx n="98" d="100"/>
          <a:sy n="98" d="100"/>
        </p:scale>
        <p:origin x="-342" y="21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9F4AA8-E3CB-4827-9ABF-A6B082D9DB55}" type="datetimeFigureOut">
              <a:rPr lang="en-US" smtClean="0"/>
              <a:pPr/>
              <a:t>2/17/2024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7A53F3-C2E1-4965-AE77-A87C73C69B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7A53F3-C2E1-4965-AE77-A87C73C69B0C}" type="slidenum">
              <a:rPr lang="en-US" smtClean="0"/>
              <a:pPr/>
              <a:t>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7A53F3-C2E1-4965-AE77-A87C73C69B0C}"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47A53F3-C2E1-4965-AE77-A87C73C69B0C}" type="slidenum">
              <a:rPr lang="en-US" smtClean="0"/>
              <a:pPr/>
              <a:t>22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624F97-024B-45B6-B932-08EC21A75CBA}"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624F97-024B-45B6-B932-08EC21A75CBA}"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624F97-024B-45B6-B932-08EC21A75CBA}"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624F97-024B-45B6-B932-08EC21A75CBA}"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B624F97-024B-45B6-B932-08EC21A75CBA}" type="datetimeFigureOut">
              <a:rPr lang="en-US" smtClean="0"/>
              <a:pPr/>
              <a:t>2/17/2024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B624F97-024B-45B6-B932-08EC21A75CBA}"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B624F97-024B-45B6-B932-08EC21A75CBA}" type="datetimeFigureOut">
              <a:rPr lang="en-US" smtClean="0"/>
              <a:pPr/>
              <a:t>2/17/2024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B624F97-024B-45B6-B932-08EC21A75CBA}" type="datetimeFigureOut">
              <a:rPr lang="en-US" smtClean="0"/>
              <a:pPr/>
              <a:t>2/17/2024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624F97-024B-45B6-B932-08EC21A75CBA}" type="datetimeFigureOut">
              <a:rPr lang="en-US" smtClean="0"/>
              <a:pPr/>
              <a:t>2/17/2024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624F97-024B-45B6-B932-08EC21A75CBA}"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B624F97-024B-45B6-B932-08EC21A75CBA}" type="datetimeFigureOut">
              <a:rPr lang="en-US" smtClean="0"/>
              <a:pPr/>
              <a:t>2/17/2024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B840EC-C1F4-43A2-893A-AAF7B10C545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24F97-024B-45B6-B932-08EC21A75CBA}" type="datetimeFigureOut">
              <a:rPr lang="en-US" smtClean="0"/>
              <a:pPr/>
              <a:t>2/17/2024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B840EC-C1F4-43A2-893A-AAF7B10C545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hyperlink" Target="https://en.wikipedia.org/wiki/Cellular_respiration" TargetMode="External"/><Relationship Id="rId13" Type="http://schemas.openxmlformats.org/officeDocument/2006/relationships/hyperlink" Target="https://en.wikipedia.org/wiki/Proton" TargetMode="External"/><Relationship Id="rId3" Type="http://schemas.openxmlformats.org/officeDocument/2006/relationships/hyperlink" Target="https://en.wikipedia.org/wiki/Semipermeable_membrane" TargetMode="External"/><Relationship Id="rId7" Type="http://schemas.openxmlformats.org/officeDocument/2006/relationships/hyperlink" Target="https://en.wikipedia.org/wiki/Inner_nuclear_membrane" TargetMode="External"/><Relationship Id="rId12" Type="http://schemas.openxmlformats.org/officeDocument/2006/relationships/hyperlink" Target="https://en.wikipedia.org/wiki/Ion_channel" TargetMode="External"/><Relationship Id="rId2" Type="http://schemas.openxmlformats.org/officeDocument/2006/relationships/hyperlink" Target="https://en.wikipedia.org/wiki/Ion" TargetMode="External"/><Relationship Id="rId16" Type="http://schemas.openxmlformats.org/officeDocument/2006/relationships/hyperlink" Target="https://en.wikipedia.org/wiki/Water" TargetMode="External"/><Relationship Id="rId1" Type="http://schemas.openxmlformats.org/officeDocument/2006/relationships/slideLayout" Target="../slideLayouts/slideLayout1.xml"/><Relationship Id="rId6" Type="http://schemas.openxmlformats.org/officeDocument/2006/relationships/hyperlink" Target="https://en.wikipedia.org/wiki/Hydrogen" TargetMode="External"/><Relationship Id="rId11" Type="http://schemas.openxmlformats.org/officeDocument/2006/relationships/hyperlink" Target="https://en.wikipedia.org/wiki/Chemical_reaction" TargetMode="External"/><Relationship Id="rId5" Type="http://schemas.openxmlformats.org/officeDocument/2006/relationships/hyperlink" Target="https://en.wikipedia.org/wiki/Adenosine_triphosphate" TargetMode="External"/><Relationship Id="rId15" Type="http://schemas.openxmlformats.org/officeDocument/2006/relationships/hyperlink" Target="https://en.wikipedia.org/wiki/Osmosis" TargetMode="External"/><Relationship Id="rId10" Type="http://schemas.openxmlformats.org/officeDocument/2006/relationships/hyperlink" Target="https://en.wikipedia.org/wiki/Potential_energy" TargetMode="External"/><Relationship Id="rId4" Type="http://schemas.openxmlformats.org/officeDocument/2006/relationships/hyperlink" Target="https://en.wikipedia.org/wiki/Electrochemical_gradient" TargetMode="External"/><Relationship Id="rId9" Type="http://schemas.openxmlformats.org/officeDocument/2006/relationships/hyperlink" Target="https://en.wikipedia.org/wiki/Photosynthesis" TargetMode="External"/><Relationship Id="rId14" Type="http://schemas.openxmlformats.org/officeDocument/2006/relationships/hyperlink" Target="https://en.wikipedia.org/wiki/Diffusion" TargetMode="External"/></Relationships>
</file>

<file path=ppt/slides/_rels/slide51.xml.rels><?xml version="1.0" encoding="UTF-8" standalone="yes"?>
<Relationships xmlns="http://schemas.openxmlformats.org/package/2006/relationships"><Relationship Id="rId8" Type="http://schemas.openxmlformats.org/officeDocument/2006/relationships/hyperlink" Target="https://en.wikipedia.org/wiki/Chloroplast" TargetMode="External"/><Relationship Id="rId3" Type="http://schemas.openxmlformats.org/officeDocument/2006/relationships/hyperlink" Target="https://en.wikipedia.org/wiki/Enzyme" TargetMode="External"/><Relationship Id="rId7" Type="http://schemas.openxmlformats.org/officeDocument/2006/relationships/hyperlink" Target="https://en.wikipedia.org/wiki/Mitochondria" TargetMode="External"/><Relationship Id="rId2" Type="http://schemas.openxmlformats.org/officeDocument/2006/relationships/hyperlink" Target="https://en.wikipedia.org/wiki/ATP_synthase" TargetMode="External"/><Relationship Id="rId1" Type="http://schemas.openxmlformats.org/officeDocument/2006/relationships/slideLayout" Target="../slideLayouts/slideLayout1.xml"/><Relationship Id="rId6" Type="http://schemas.openxmlformats.org/officeDocument/2006/relationships/hyperlink" Target="https://en.wikipedia.org/wiki/Adenosine_diphosphate" TargetMode="External"/><Relationship Id="rId11" Type="http://schemas.openxmlformats.org/officeDocument/2006/relationships/hyperlink" Target="https://en.wikipedia.org/wiki/Stroma_(fluid)" TargetMode="External"/><Relationship Id="rId5" Type="http://schemas.openxmlformats.org/officeDocument/2006/relationships/hyperlink" Target="https://en.wikipedia.org/wiki/Phosphorylate" TargetMode="External"/><Relationship Id="rId10" Type="http://schemas.openxmlformats.org/officeDocument/2006/relationships/hyperlink" Target="https://en.wikipedia.org/wiki/Archaea" TargetMode="External"/><Relationship Id="rId4" Type="http://schemas.openxmlformats.org/officeDocument/2006/relationships/hyperlink" Target="https://en.wikipedia.org/wiki/Thermodynamic_free_energy" TargetMode="External"/><Relationship Id="rId9" Type="http://schemas.openxmlformats.org/officeDocument/2006/relationships/hyperlink" Target="https://en.wikipedia.org/wiki/Bacteria"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en.wikipedia.org/wiki/File:Chemiosmosis.svg" TargetMode="Externa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90600" y="838200"/>
            <a:ext cx="6781800" cy="5638800"/>
          </a:xfrm>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ells And Photosynthesis"/>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797842"/>
          </a:xfrm>
        </p:spPr>
        <p:txBody>
          <a:bodyPr/>
          <a:lstStyle/>
          <a:p>
            <a:endParaRPr lang="en-US" dirty="0"/>
          </a:p>
        </p:txBody>
      </p:sp>
      <p:pic>
        <p:nvPicPr>
          <p:cNvPr id="4" name="Picture 3" descr="Give schematic representation of cyclic photophosphorylation."/>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www.sarthaks.com/?qa=blob&amp;qa_blobid=8464757455030419412"/>
          <p:cNvPicPr>
            <a:picLocks noGrp="1"/>
          </p:cNvPicPr>
          <p:nvPr>
            <p:ph idx="1"/>
          </p:nvPr>
        </p:nvPicPr>
        <p:blipFill>
          <a:blip r:embed="rId2" cstate="print"/>
          <a:srcRect/>
          <a:stretch>
            <a:fillRect/>
          </a:stretch>
        </p:blipFill>
        <p:spPr bwMode="auto">
          <a:xfrm>
            <a:off x="0" y="0"/>
            <a:ext cx="92964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Shedding light on photosynthesis - Encyclopedia of the Environment"/>
          <p:cNvPicPr>
            <a:picLocks noGrp="1"/>
          </p:cNvPicPr>
          <p:nvPr>
            <p:ph idx="1"/>
          </p:nvPr>
        </p:nvPicPr>
        <p:blipFill>
          <a:blip r:embed="rId2" cstate="print"/>
          <a:srcRect/>
          <a:stretch>
            <a:fillRect/>
          </a:stretch>
        </p:blipFill>
        <p:spPr bwMode="auto">
          <a:xfrm>
            <a:off x="381000" y="0"/>
            <a:ext cx="8610599" cy="655320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he scheme of Thylakoid membrane model involving light-induced... |  Download Scientific Diagram"/>
          <p:cNvPicPr>
            <a:picLocks noGrp="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descr="Screen Shot 2018-12-23 at 6.40.41 PM.png"/>
          <p:cNvPicPr/>
          <p:nvPr/>
        </p:nvPicPr>
        <p:blipFill>
          <a:blip r:embed="rId2" cstate="print"/>
          <a:srcRect/>
          <a:stretch>
            <a:fillRect/>
          </a:stretch>
        </p:blipFill>
        <p:spPr bwMode="auto">
          <a:xfrm>
            <a:off x="0" y="0"/>
            <a:ext cx="9372599" cy="68580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descr="https://media.nationalgeographic.org/assets/photos/000/274/27413.jpg"/>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descr="alt"/>
          <p:cNvPicPr/>
          <p:nvPr/>
        </p:nvPicPr>
        <p:blipFill>
          <a:blip r:embed="rId2" cstate="print"/>
          <a:srcRect/>
          <a:stretch>
            <a:fillRect/>
          </a:stretch>
        </p:blipFill>
        <p:spPr bwMode="auto">
          <a:xfrm>
            <a:off x="0" y="-457200"/>
            <a:ext cx="9144000" cy="73152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p:cNvPicPr/>
          <p:nvPr/>
        </p:nvPicPr>
        <p:blipFill>
          <a:blip r:embed="rId2" cstate="print"/>
          <a:srcRect/>
          <a:stretch>
            <a:fillRect/>
          </a:stretch>
        </p:blipFill>
        <p:spPr bwMode="auto">
          <a:xfrm>
            <a:off x="0" y="24064"/>
            <a:ext cx="9144000" cy="683393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52600" y="304800"/>
            <a:ext cx="6400800" cy="6324600"/>
          </a:xfrm>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p:cNvPicPr/>
          <p:nvPr/>
        </p:nvPicPr>
        <p:blipFill>
          <a:blip r:embed="rId2" cstate="print"/>
          <a:srcRect/>
          <a:stretch>
            <a:fillRect/>
          </a:stretch>
        </p:blipFill>
        <p:spPr bwMode="auto">
          <a:xfrm>
            <a:off x="0" y="1"/>
            <a:ext cx="9144000" cy="68580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ln>
            <a:headEnd/>
            <a:tailEnd/>
          </a:ln>
        </p:spPr>
        <p:style>
          <a:lnRef idx="2">
            <a:schemeClr val="dk1">
              <a:shade val="50000"/>
            </a:schemeClr>
          </a:lnRef>
          <a:fillRef idx="1">
            <a:schemeClr val="dk1"/>
          </a:fillRef>
          <a:effectRef idx="0">
            <a:schemeClr val="dk1"/>
          </a:effectRef>
          <a:fontRef idx="minor">
            <a:schemeClr val="lt1"/>
          </a:fontRef>
        </p:style>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0" y="-228600"/>
            <a:ext cx="9144000" cy="7086600"/>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2"/>
          <p:cNvPicPr>
            <a:picLocks noChangeAspect="1" noChangeArrowheads="1"/>
          </p:cNvPicPr>
          <p:nvPr/>
        </p:nvPicPr>
        <p:blipFill>
          <a:blip r:embed="rId2" cstate="print"/>
          <a:srcRect/>
          <a:stretch>
            <a:fillRect/>
          </a:stretch>
        </p:blipFill>
        <p:spPr bwMode="auto">
          <a:xfrm>
            <a:off x="0" y="-228600"/>
            <a:ext cx="9144000" cy="70866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098" name="Picture 2"/>
          <p:cNvPicPr>
            <a:picLocks noChangeAspect="1" noChangeArrowheads="1"/>
          </p:cNvPicPr>
          <p:nvPr/>
        </p:nvPicPr>
        <p:blipFill>
          <a:blip r:embed="rId2" cstate="print"/>
          <a:srcRect/>
          <a:stretch>
            <a:fillRect/>
          </a:stretch>
        </p:blipFill>
        <p:spPr bwMode="auto">
          <a:xfrm>
            <a:off x="0" y="0"/>
            <a:ext cx="9144000" cy="39528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cstate="print"/>
          <a:srcRect/>
          <a:stretch>
            <a:fillRect/>
          </a:stretch>
        </p:blipFill>
        <p:spPr bwMode="auto">
          <a:xfrm>
            <a:off x="0" y="3886200"/>
            <a:ext cx="9144000" cy="297180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8126"/>
            <a:ext cx="9144000" cy="6809874"/>
          </a:xfrm>
        </p:spPr>
        <p:txBody>
          <a:bodyPr/>
          <a:lstStyle/>
          <a:p>
            <a:pPr algn="ctr"/>
            <a:r>
              <a:rPr lang="en-US" dirty="0" smtClean="0">
                <a:solidFill>
                  <a:srgbClr val="FF0000"/>
                </a:solidFill>
              </a:rPr>
              <a:t>RESPIRATION</a:t>
            </a:r>
          </a:p>
          <a:p>
            <a:pPr algn="ctr">
              <a:buNone/>
            </a:pPr>
            <a:endParaRPr lang="en-US" dirty="0" smtClean="0">
              <a:solidFill>
                <a:srgbClr val="FF0000"/>
              </a:solidFill>
            </a:endParaRPr>
          </a:p>
          <a:p>
            <a:pPr algn="ctr"/>
            <a:endParaRPr lang="en-US" dirty="0" smtClean="0">
              <a:solidFill>
                <a:srgbClr val="FF0000"/>
              </a:solidFill>
            </a:endParaRPr>
          </a:p>
          <a:p>
            <a:pPr algn="ctr"/>
            <a:endParaRPr lang="en-US" dirty="0" smtClean="0">
              <a:solidFill>
                <a:srgbClr val="FF0000"/>
              </a:solidFill>
            </a:endParaRPr>
          </a:p>
          <a:p>
            <a:pPr algn="ctr">
              <a:buNone/>
            </a:pPr>
            <a:endParaRPr lang="en-US" dirty="0" smtClean="0">
              <a:solidFill>
                <a:srgbClr val="FF0000"/>
              </a:solidFill>
            </a:endParaRPr>
          </a:p>
          <a:p>
            <a:pPr algn="ctr">
              <a:buNone/>
            </a:pPr>
            <a:endParaRPr lang="en-US" dirty="0" smtClean="0">
              <a:solidFill>
                <a:srgbClr val="FF0000"/>
              </a:solidFill>
            </a:endParaRPr>
          </a:p>
          <a:p>
            <a:pPr>
              <a:buNone/>
            </a:pPr>
            <a:r>
              <a:rPr lang="en-US" sz="3600" dirty="0" smtClean="0">
                <a:latin typeface="Times New Roman" pitchFamily="18" charset="0"/>
                <a:ea typeface="Calibri" pitchFamily="34" charset="0"/>
                <a:cs typeface="Times New Roman" pitchFamily="18" charset="0"/>
              </a:rPr>
              <a:t>   </a:t>
            </a:r>
          </a:p>
          <a:p>
            <a:pPr>
              <a:buNone/>
            </a:pPr>
            <a:r>
              <a:rPr lang="en-US" sz="3600" dirty="0" smtClean="0"/>
              <a:t>C</a:t>
            </a:r>
            <a:r>
              <a:rPr lang="en-US" sz="3600" baseline="-25000" dirty="0" smtClean="0"/>
              <a:t>6</a:t>
            </a:r>
            <a:r>
              <a:rPr lang="en-US" sz="3600" dirty="0" smtClean="0"/>
              <a:t>H</a:t>
            </a:r>
            <a:r>
              <a:rPr lang="en-US" sz="3600" baseline="-25000" dirty="0" smtClean="0"/>
              <a:t>12</a:t>
            </a:r>
            <a:r>
              <a:rPr lang="en-US" sz="3600" dirty="0" smtClean="0"/>
              <a:t>O</a:t>
            </a:r>
            <a:r>
              <a:rPr lang="en-US" sz="3600" baseline="-25000" dirty="0" smtClean="0"/>
              <a:t>6   </a:t>
            </a:r>
            <a:r>
              <a:rPr lang="en-US" sz="3600" dirty="0" smtClean="0"/>
              <a:t>+  </a:t>
            </a:r>
            <a:r>
              <a:rPr lang="en-US" sz="3600" dirty="0" smtClean="0">
                <a:solidFill>
                  <a:srgbClr val="00B050"/>
                </a:solidFill>
              </a:rPr>
              <a:t>6</a:t>
            </a:r>
            <a:r>
              <a:rPr lang="en-US" sz="3600" dirty="0" smtClean="0"/>
              <a:t>O</a:t>
            </a:r>
            <a:r>
              <a:rPr lang="en-US" sz="3600" baseline="-25000" dirty="0" smtClean="0"/>
              <a:t>2           </a:t>
            </a:r>
            <a:r>
              <a:rPr lang="en-US" sz="3600" dirty="0" smtClean="0"/>
              <a:t> </a:t>
            </a:r>
            <a:r>
              <a:rPr lang="en-US" sz="3600" dirty="0" smtClean="0">
                <a:solidFill>
                  <a:srgbClr val="FF0000"/>
                </a:solidFill>
              </a:rPr>
              <a:t>6</a:t>
            </a:r>
            <a:r>
              <a:rPr lang="en-US" sz="3600" dirty="0" smtClean="0"/>
              <a:t>CO</a:t>
            </a:r>
            <a:r>
              <a:rPr lang="en-US" sz="3600" baseline="-25000" dirty="0" smtClean="0"/>
              <a:t>2  </a:t>
            </a:r>
            <a:r>
              <a:rPr lang="en-US" sz="3600" dirty="0" smtClean="0"/>
              <a:t>+   6H</a:t>
            </a:r>
            <a:r>
              <a:rPr lang="en-US" sz="3600" baseline="-25000" dirty="0" smtClean="0"/>
              <a:t>2</a:t>
            </a:r>
            <a:r>
              <a:rPr lang="en-US" sz="3600" dirty="0" smtClean="0"/>
              <a:t>O  +  674 </a:t>
            </a:r>
            <a:r>
              <a:rPr lang="en-US" sz="3600" dirty="0" err="1" smtClean="0"/>
              <a:t>K.Cal</a:t>
            </a:r>
            <a:endParaRPr lang="en-US" sz="3600" dirty="0" smtClean="0"/>
          </a:p>
          <a:p>
            <a:pPr>
              <a:buNone/>
            </a:pPr>
            <a:endParaRPr lang="en-US" sz="3600" dirty="0">
              <a:solidFill>
                <a:srgbClr val="FF0000"/>
              </a:solidFill>
            </a:endParaRPr>
          </a:p>
        </p:txBody>
      </p:sp>
      <p:sp>
        <p:nvSpPr>
          <p:cNvPr id="5125" name="Rectangle 5"/>
          <p:cNvSpPr>
            <a:spLocks noChangeArrowheads="1"/>
          </p:cNvSpPr>
          <p:nvPr/>
        </p:nvSpPr>
        <p:spPr bwMode="auto">
          <a:xfrm>
            <a:off x="0" y="914400"/>
            <a:ext cx="704039" cy="40011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Def: </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p:txBody>
      </p:sp>
      <p:sp>
        <p:nvSpPr>
          <p:cNvPr id="5126" name="Rectangle 6"/>
          <p:cNvSpPr>
            <a:spLocks noChangeArrowheads="1"/>
          </p:cNvSpPr>
          <p:nvPr/>
        </p:nvSpPr>
        <p:spPr bwMode="auto">
          <a:xfrm>
            <a:off x="0" y="609600"/>
            <a:ext cx="9143999"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dirty="0" smtClean="0">
                <a:latin typeface="Times New Roman" pitchFamily="18" charset="0"/>
                <a:ea typeface="Calibri" pitchFamily="34" charset="0"/>
                <a:cs typeface="Times New Roman" pitchFamily="18" charset="0"/>
              </a:rPr>
              <a:t>       </a:t>
            </a:r>
          </a:p>
          <a:p>
            <a:pPr lvl="0" eaLnBrk="0" fontAlgn="base" hangingPunct="0">
              <a:spcBef>
                <a:spcPct val="0"/>
              </a:spcBef>
              <a:spcAft>
                <a:spcPct val="0"/>
              </a:spcAft>
            </a:pPr>
            <a:endParaRPr lang="en-US" dirty="0" smtClean="0">
              <a:latin typeface="Times New Roman" pitchFamily="18" charset="0"/>
              <a:ea typeface="Calibri" pitchFamily="34" charset="0"/>
              <a:cs typeface="Times New Roman" pitchFamily="18" charset="0"/>
            </a:endParaRPr>
          </a:p>
          <a:p>
            <a:pPr lvl="0" eaLnBrk="0" fontAlgn="base" hangingPunct="0">
              <a:spcBef>
                <a:spcPct val="0"/>
              </a:spcBef>
              <a:spcAft>
                <a:spcPct val="0"/>
              </a:spcAft>
            </a:pPr>
            <a:endParaRPr lang="en-US" dirty="0" smtClean="0">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dirty="0" smtClean="0">
                <a:latin typeface="Times New Roman" pitchFamily="18" charset="0"/>
                <a:ea typeface="Calibri" pitchFamily="34" charset="0"/>
                <a:cs typeface="Times New Roman" pitchFamily="18" charset="0"/>
              </a:rPr>
              <a:t>A  process in which  the respiratory substrates (</a:t>
            </a:r>
            <a:r>
              <a:rPr lang="en-US" dirty="0" err="1" smtClean="0">
                <a:latin typeface="Times New Roman" pitchFamily="18" charset="0"/>
                <a:ea typeface="Calibri" pitchFamily="34" charset="0"/>
                <a:cs typeface="Times New Roman" pitchFamily="18" charset="0"/>
              </a:rPr>
              <a:t>viz</a:t>
            </a:r>
            <a:r>
              <a:rPr lang="en-US" dirty="0" smtClean="0">
                <a:latin typeface="Times New Roman" pitchFamily="18" charset="0"/>
                <a:ea typeface="Calibri" pitchFamily="34" charset="0"/>
                <a:cs typeface="Times New Roman" pitchFamily="18" charset="0"/>
              </a:rPr>
              <a:t>, Sucrose ,starch , other sugars; fats ;organic acid, proteins, etc) are broken down through oxidation ,releasing energy(ATP ) and CO</a:t>
            </a:r>
            <a:r>
              <a:rPr lang="en-US" baseline="-30000" dirty="0" smtClean="0">
                <a:latin typeface="Times New Roman" pitchFamily="18" charset="0"/>
                <a:ea typeface="Calibri" pitchFamily="34" charset="0"/>
                <a:cs typeface="Times New Roman" pitchFamily="18" charset="0"/>
              </a:rPr>
              <a:t>2</a:t>
            </a:r>
            <a:r>
              <a:rPr lang="en-US" dirty="0" smtClean="0">
                <a:latin typeface="Times New Roman" pitchFamily="18" charset="0"/>
                <a:ea typeface="Calibri" pitchFamily="34" charset="0"/>
                <a:cs typeface="Times New Roman" pitchFamily="18" charset="0"/>
              </a:rPr>
              <a:t>  as a consequences.</a:t>
            </a:r>
            <a:endParaRPr lang="en-US"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16" name="Straight Arrow Connector 15"/>
          <p:cNvCxnSpPr/>
          <p:nvPr/>
        </p:nvCxnSpPr>
        <p:spPr>
          <a:xfrm>
            <a:off x="2971800" y="45720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6146" name="Picture 2"/>
          <p:cNvPicPr>
            <a:picLocks noChangeAspect="1" noChangeArrowheads="1"/>
          </p:cNvPicPr>
          <p:nvPr/>
        </p:nvPicPr>
        <p:blipFill>
          <a:blip r:embed="rId2" cstate="print"/>
          <a:srcRect/>
          <a:stretch>
            <a:fillRect/>
          </a:stretch>
        </p:blipFill>
        <p:spPr bwMode="auto">
          <a:xfrm>
            <a:off x="1" y="1"/>
            <a:ext cx="9144000" cy="6858000"/>
          </a:xfrm>
          <a:prstGeom prst="rect">
            <a:avLst/>
          </a:prstGeom>
          <a:noFill/>
          <a:ln w="9525">
            <a:noFill/>
            <a:miter lim="800000"/>
            <a:headEnd/>
            <a:tailEnd/>
          </a:ln>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n-US" sz="4000" dirty="0" smtClean="0">
                <a:solidFill>
                  <a:schemeClr val="tx1"/>
                </a:solidFill>
              </a:rPr>
              <a:t>RQ(respiratory quotient)</a:t>
            </a:r>
            <a:r>
              <a:rPr lang="en-US" sz="3600" dirty="0" smtClean="0">
                <a:solidFill>
                  <a:srgbClr val="FF0000"/>
                </a:solidFill>
              </a:rPr>
              <a:t>=Volume of CO</a:t>
            </a:r>
            <a:r>
              <a:rPr lang="en-US" sz="3600" baseline="-25000" dirty="0" smtClean="0">
                <a:solidFill>
                  <a:srgbClr val="FF0000"/>
                </a:solidFill>
              </a:rPr>
              <a:t>2</a:t>
            </a:r>
            <a:r>
              <a:rPr lang="en-US" sz="3600" dirty="0" smtClean="0">
                <a:solidFill>
                  <a:srgbClr val="FF0000"/>
                </a:solidFill>
              </a:rPr>
              <a:t> released</a:t>
            </a:r>
            <a:r>
              <a:rPr lang="en-US" sz="3600" dirty="0" smtClean="0"/>
              <a:t>/ </a:t>
            </a:r>
            <a:r>
              <a:rPr lang="en-US" sz="3600" dirty="0" smtClean="0">
                <a:solidFill>
                  <a:srgbClr val="00B050"/>
                </a:solidFill>
              </a:rPr>
              <a:t>Volume of Oxygen absorbed</a:t>
            </a:r>
          </a:p>
          <a:p>
            <a:endParaRPr lang="en-US" sz="3600" dirty="0" smtClean="0">
              <a:solidFill>
                <a:srgbClr val="00B050"/>
              </a:solidFill>
            </a:endParaRPr>
          </a:p>
          <a:p>
            <a:pPr algn="l"/>
            <a:r>
              <a:rPr lang="en-US" dirty="0" smtClean="0"/>
              <a:t>RQ=1, carbohydrate(unity)</a:t>
            </a:r>
          </a:p>
          <a:p>
            <a:pPr algn="l"/>
            <a:r>
              <a:rPr lang="en-US" dirty="0" smtClean="0"/>
              <a:t>RQ=0.7 Fats</a:t>
            </a:r>
          </a:p>
          <a:p>
            <a:pPr algn="l"/>
            <a:r>
              <a:rPr lang="en-US" dirty="0" smtClean="0"/>
              <a:t>RQ= 0.8-0.9 Protein</a:t>
            </a:r>
          </a:p>
          <a:p>
            <a:pPr algn="l"/>
            <a:r>
              <a:rPr lang="en-US" dirty="0" smtClean="0"/>
              <a:t>RQ=1.54-2.4 germinating </a:t>
            </a:r>
            <a:r>
              <a:rPr lang="en-US" err="1" smtClean="0"/>
              <a:t>seed</a:t>
            </a:r>
            <a:r>
              <a:rPr lang="en-US" smtClean="0"/>
              <a:t>, pea</a:t>
            </a:r>
            <a:endParaRPr lang="en-US" dirty="0" smtClean="0"/>
          </a:p>
          <a:p>
            <a:pPr algn="l"/>
            <a:r>
              <a:rPr lang="en-US" dirty="0" smtClean="0"/>
              <a:t>RQ= </a:t>
            </a:r>
            <a:r>
              <a:rPr lang="en-US" dirty="0" err="1" smtClean="0"/>
              <a:t>Opuntia</a:t>
            </a:r>
            <a:r>
              <a:rPr lang="en-US" dirty="0" smtClean="0"/>
              <a:t> 1.33</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descr="Differentiate between aerobic and anaerobic respiration. -  Studyrankersonline"/>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descr="What is the chemical equation for anaerobic respiration? How is it  determined? - Quora"/>
          <p:cNvPicPr/>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ormAutofit fontScale="77500" lnSpcReduction="20000"/>
          </a:bodyPr>
          <a:lstStyle/>
          <a:p>
            <a:r>
              <a:rPr lang="en-US" b="1" dirty="0" err="1" smtClean="0"/>
              <a:t>Glycolysis</a:t>
            </a:r>
            <a:endParaRPr lang="en-US" dirty="0" smtClean="0"/>
          </a:p>
          <a:p>
            <a:r>
              <a:rPr lang="en-US" b="1" dirty="0" smtClean="0"/>
              <a:t/>
            </a:r>
            <a:br>
              <a:rPr lang="en-US" b="1" dirty="0" smtClean="0"/>
            </a:br>
            <a:endParaRPr lang="en-US" dirty="0" smtClean="0"/>
          </a:p>
          <a:p>
            <a:r>
              <a:rPr lang="en-US" dirty="0" smtClean="0"/>
              <a:t>(</a:t>
            </a:r>
            <a:r>
              <a:rPr lang="en-US" i="1" dirty="0" err="1" smtClean="0"/>
              <a:t>Gr</a:t>
            </a:r>
            <a:r>
              <a:rPr lang="en-US" i="1" dirty="0" smtClean="0"/>
              <a:t>: </a:t>
            </a:r>
            <a:r>
              <a:rPr lang="en-US" i="1" dirty="0" err="1" smtClean="0"/>
              <a:t>Glykos</a:t>
            </a:r>
            <a:r>
              <a:rPr lang="en-US" dirty="0" smtClean="0"/>
              <a:t> 5 Glucose, </a:t>
            </a:r>
            <a:r>
              <a:rPr lang="en-US" i="1" dirty="0" err="1" smtClean="0"/>
              <a:t>Lysis</a:t>
            </a:r>
            <a:r>
              <a:rPr lang="en-US" dirty="0" smtClean="0"/>
              <a:t> 5 Splitting) </a:t>
            </a:r>
            <a:r>
              <a:rPr lang="en-US" dirty="0" err="1" smtClean="0"/>
              <a:t>Glycolysis</a:t>
            </a:r>
            <a:r>
              <a:rPr lang="en-US" dirty="0" smtClean="0"/>
              <a:t> is a linear series of reactions in which 6-carbon glucose is split into two molecules of 3-carbon </a:t>
            </a:r>
            <a:r>
              <a:rPr lang="en-US" dirty="0" err="1" smtClean="0"/>
              <a:t>pyruvic</a:t>
            </a:r>
            <a:r>
              <a:rPr lang="en-US" dirty="0" smtClean="0"/>
              <a:t> acid. The enzymes which are required for </a:t>
            </a:r>
            <a:r>
              <a:rPr lang="en-US" dirty="0" err="1" smtClean="0"/>
              <a:t>glycolysis</a:t>
            </a:r>
            <a:r>
              <a:rPr lang="en-US" dirty="0" smtClean="0"/>
              <a:t> are present in the cytoplasm (Figure 14.6). The reactions of </a:t>
            </a:r>
            <a:r>
              <a:rPr lang="en-US" dirty="0" err="1" smtClean="0"/>
              <a:t>glycolysis</a:t>
            </a:r>
            <a:r>
              <a:rPr lang="en-US" dirty="0" smtClean="0"/>
              <a:t> were worked out in yeast cells by three scientists </a:t>
            </a:r>
            <a:r>
              <a:rPr lang="en-US" b="1" dirty="0" smtClean="0"/>
              <a:t>Gustav</a:t>
            </a:r>
            <a:r>
              <a:rPr lang="en-US" dirty="0" smtClean="0"/>
              <a:t> </a:t>
            </a:r>
            <a:r>
              <a:rPr lang="en-US" b="1" dirty="0" err="1" smtClean="0"/>
              <a:t>Embden</a:t>
            </a:r>
            <a:r>
              <a:rPr lang="en-US" b="1" dirty="0" smtClean="0"/>
              <a:t> </a:t>
            </a:r>
            <a:r>
              <a:rPr lang="en-US" dirty="0" smtClean="0"/>
              <a:t>(German),</a:t>
            </a:r>
            <a:r>
              <a:rPr lang="en-US" b="1" dirty="0" smtClean="0"/>
              <a:t> Otto </a:t>
            </a:r>
            <a:r>
              <a:rPr lang="en-US" b="1" dirty="0" err="1" smtClean="0"/>
              <a:t>Meyerhoff</a:t>
            </a:r>
            <a:r>
              <a:rPr lang="en-US" b="1" dirty="0" smtClean="0"/>
              <a:t> </a:t>
            </a:r>
            <a:r>
              <a:rPr lang="en-US" dirty="0" smtClean="0"/>
              <a:t>(German) and </a:t>
            </a:r>
            <a:r>
              <a:rPr lang="en-US" b="1" dirty="0" smtClean="0"/>
              <a:t>J </a:t>
            </a:r>
            <a:r>
              <a:rPr lang="en-US" b="1" dirty="0" err="1" smtClean="0"/>
              <a:t>Paranas</a:t>
            </a:r>
            <a:r>
              <a:rPr lang="en-US" dirty="0" smtClean="0"/>
              <a:t> (Polish) and so it is also called as </a:t>
            </a:r>
            <a:r>
              <a:rPr lang="en-US" b="1" dirty="0" smtClean="0"/>
              <a:t>EMP pathway</a:t>
            </a:r>
            <a:r>
              <a:rPr lang="en-US" dirty="0" smtClean="0"/>
              <a:t>. It is the first and common stage for both aerobic and anaerobic respiration. It is divided into two phases.</a:t>
            </a:r>
          </a:p>
          <a:p>
            <a:r>
              <a:rPr lang="en-US" dirty="0" smtClean="0"/>
              <a:t> </a:t>
            </a:r>
          </a:p>
          <a:p>
            <a:r>
              <a:rPr lang="en-US" dirty="0" smtClean="0"/>
              <a:t>1.           </a:t>
            </a:r>
            <a:r>
              <a:rPr lang="en-US" b="1" dirty="0" smtClean="0"/>
              <a:t>Preparatory phase </a:t>
            </a:r>
            <a:r>
              <a:rPr lang="en-US" dirty="0" smtClean="0"/>
              <a:t>or </a:t>
            </a:r>
            <a:r>
              <a:rPr lang="en-US" dirty="0" err="1" smtClean="0"/>
              <a:t>endergonic</a:t>
            </a:r>
            <a:r>
              <a:rPr lang="en-US" b="1" dirty="0" smtClean="0"/>
              <a:t> </a:t>
            </a:r>
            <a:r>
              <a:rPr lang="en-US" dirty="0" smtClean="0"/>
              <a:t>phase or </a:t>
            </a:r>
            <a:r>
              <a:rPr lang="en-US" dirty="0" err="1" smtClean="0"/>
              <a:t>hexose</a:t>
            </a:r>
            <a:r>
              <a:rPr lang="en-US" dirty="0" smtClean="0"/>
              <a:t> phase (steps 1-5).</a:t>
            </a:r>
          </a:p>
          <a:p>
            <a:r>
              <a:rPr lang="en-US" dirty="0" smtClean="0"/>
              <a:t>2.           </a:t>
            </a:r>
            <a:r>
              <a:rPr lang="en-US" b="1" dirty="0" smtClean="0"/>
              <a:t>Pay off phase </a:t>
            </a:r>
            <a:r>
              <a:rPr lang="en-US" dirty="0" smtClean="0"/>
              <a:t>or oxidative phase or</a:t>
            </a:r>
            <a:r>
              <a:rPr lang="en-US" b="1" dirty="0" smtClean="0"/>
              <a:t> </a:t>
            </a:r>
            <a:r>
              <a:rPr lang="en-US" dirty="0" err="1" smtClean="0"/>
              <a:t>exergonic</a:t>
            </a:r>
            <a:r>
              <a:rPr lang="en-US" dirty="0" smtClean="0"/>
              <a:t> phase or </a:t>
            </a:r>
            <a:r>
              <a:rPr lang="en-US" dirty="0" err="1" smtClean="0"/>
              <a:t>triose</a:t>
            </a:r>
            <a:r>
              <a:rPr lang="en-US" dirty="0" smtClean="0"/>
              <a:t> phase (steps 6-10).</a:t>
            </a:r>
          </a:p>
          <a:p>
            <a:r>
              <a:rPr lang="en-US" dirty="0" smtClean="0"/>
              <a:t> </a:t>
            </a:r>
          </a:p>
          <a:p>
            <a:r>
              <a:rPr lang="en-US" dirty="0" smtClean="0"/>
              <a:t> </a:t>
            </a:r>
          </a:p>
          <a:p>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img.brainkart.com/extra2/Dp90UqN.jpg"/>
          <p:cNvPicPr>
            <a:picLocks noGrp="1"/>
          </p:cNvPicPr>
          <p:nvPr>
            <p:ph idx="1"/>
          </p:nvPr>
        </p:nvPicPr>
        <p:blipFill>
          <a:blip r:embed="rId2" cstate="print"/>
          <a:srcRect/>
          <a:stretch>
            <a:fillRect/>
          </a:stretch>
        </p:blipFill>
        <p:spPr bwMode="auto">
          <a:xfrm>
            <a:off x="0" y="0"/>
            <a:ext cx="9144000" cy="70866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52400"/>
            <a:ext cx="9144000" cy="7010400"/>
          </a:xfrm>
        </p:spPr>
        <p:txBody>
          <a:bodyPr/>
          <a:lstStyle/>
          <a:p>
            <a:endParaRPr lang="en-US" dirty="0"/>
          </a:p>
        </p:txBody>
      </p:sp>
      <p:pic>
        <p:nvPicPr>
          <p:cNvPr id="4" name="Picture 3" descr="https://haygot.s3.amazonaws.com/questions/633786_607894_ans.jpg"/>
          <p:cNvPicPr/>
          <p:nvPr/>
        </p:nvPicPr>
        <p:blipFill>
          <a:blip r:embed="rId2" cstate="print"/>
          <a:srcRect/>
          <a:stretch>
            <a:fillRect/>
          </a:stretch>
        </p:blipFill>
        <p:spPr bwMode="auto">
          <a:xfrm>
            <a:off x="1" y="0"/>
            <a:ext cx="9143999" cy="68580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img.brainkart.com/extra2/sLAmsgX.jpg"/>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p:cNvPicPr/>
          <p:nvPr/>
        </p:nvPicPr>
        <p:blipFill>
          <a:blip r:embed="rId2" cstate="print"/>
          <a:srcRect/>
          <a:stretch>
            <a:fillRect/>
          </a:stretch>
        </p:blipFill>
        <p:spPr bwMode="auto">
          <a:xfrm>
            <a:off x="0" y="762000"/>
            <a:ext cx="8763000" cy="533400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448800" cy="7239000"/>
          </a:xfrm>
        </p:spPr>
        <p:txBody>
          <a:bodyPr>
            <a:normAutofit/>
          </a:bodyPr>
          <a:lstStyle/>
          <a:p>
            <a:pPr>
              <a:buNone/>
            </a:pPr>
            <a:endParaRPr lang="en-US" dirty="0" smtClean="0"/>
          </a:p>
          <a:p>
            <a:pPr>
              <a:buNone/>
            </a:pPr>
            <a:endParaRPr lang="en-US" dirty="0"/>
          </a:p>
        </p:txBody>
      </p:sp>
      <p:graphicFrame>
        <p:nvGraphicFramePr>
          <p:cNvPr id="4" name="Table 3"/>
          <p:cNvGraphicFramePr>
            <a:graphicFrameLocks noGrp="1"/>
          </p:cNvGraphicFramePr>
          <p:nvPr/>
        </p:nvGraphicFramePr>
        <p:xfrm>
          <a:off x="0" y="-762000"/>
          <a:ext cx="9448799" cy="7620000"/>
        </p:xfrm>
        <a:graphic>
          <a:graphicData uri="http://schemas.openxmlformats.org/drawingml/2006/table">
            <a:tbl>
              <a:tblPr/>
              <a:tblGrid>
                <a:gridCol w="629920"/>
                <a:gridCol w="4645660"/>
                <a:gridCol w="2283460"/>
                <a:gridCol w="1889759"/>
              </a:tblGrid>
              <a:tr h="801979">
                <a:tc>
                  <a:txBody>
                    <a:bodyPr/>
                    <a:lstStyle/>
                    <a:p>
                      <a:pPr marL="0" marR="0" algn="ctr">
                        <a:lnSpc>
                          <a:spcPct val="115000"/>
                        </a:lnSpc>
                        <a:spcBef>
                          <a:spcPts val="1200"/>
                        </a:spcBef>
                        <a:spcAft>
                          <a:spcPts val="1200"/>
                        </a:spcAft>
                      </a:pPr>
                      <a:r>
                        <a:rPr lang="en-US" sz="2000" b="1" dirty="0">
                          <a:solidFill>
                            <a:srgbClr val="202122"/>
                          </a:solidFill>
                          <a:latin typeface="Arial"/>
                          <a:ea typeface="Times New Roman"/>
                          <a:cs typeface="Times New Roman"/>
                        </a:rPr>
                        <a:t>Step</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marL="0" marR="0" algn="ctr">
                        <a:lnSpc>
                          <a:spcPct val="115000"/>
                        </a:lnSpc>
                        <a:spcBef>
                          <a:spcPts val="1200"/>
                        </a:spcBef>
                        <a:spcAft>
                          <a:spcPts val="1200"/>
                        </a:spcAft>
                      </a:pPr>
                      <a:r>
                        <a:rPr lang="en-US" sz="2000" b="1">
                          <a:solidFill>
                            <a:srgbClr val="202122"/>
                          </a:solidFill>
                          <a:latin typeface="Arial"/>
                          <a:ea typeface="Times New Roman"/>
                          <a:cs typeface="Times New Roman"/>
                        </a:rPr>
                        <a:t>Reaction</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marL="0" marR="0" algn="ctr">
                        <a:lnSpc>
                          <a:spcPct val="115000"/>
                        </a:lnSpc>
                        <a:spcBef>
                          <a:spcPts val="1200"/>
                        </a:spcBef>
                        <a:spcAft>
                          <a:spcPts val="1200"/>
                        </a:spcAft>
                      </a:pPr>
                      <a:r>
                        <a:rPr lang="en-US" sz="2000" b="1" dirty="0">
                          <a:solidFill>
                            <a:srgbClr val="202122"/>
                          </a:solidFill>
                          <a:latin typeface="Arial"/>
                          <a:ea typeface="Times New Roman"/>
                          <a:cs typeface="Times New Roman"/>
                        </a:rPr>
                        <a:t>Δ</a:t>
                      </a:r>
                      <a:r>
                        <a:rPr lang="en-US" sz="2000" b="1" i="1" dirty="0">
                          <a:solidFill>
                            <a:srgbClr val="202122"/>
                          </a:solidFill>
                          <a:latin typeface="Arial"/>
                          <a:ea typeface="Times New Roman"/>
                          <a:cs typeface="Times New Roman"/>
                        </a:rPr>
                        <a:t>G</a:t>
                      </a:r>
                      <a:r>
                        <a:rPr lang="en-US" sz="2000" b="1" dirty="0">
                          <a:solidFill>
                            <a:srgbClr val="202122"/>
                          </a:solidFill>
                          <a:latin typeface="Arial"/>
                          <a:ea typeface="Times New Roman"/>
                          <a:cs typeface="Times New Roman"/>
                        </a:rPr>
                        <a:t>°' / (kJ/mol)</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c>
                  <a:txBody>
                    <a:bodyPr/>
                    <a:lstStyle/>
                    <a:p>
                      <a:pPr marL="0" marR="0" algn="ctr">
                        <a:lnSpc>
                          <a:spcPct val="115000"/>
                        </a:lnSpc>
                        <a:spcBef>
                          <a:spcPts val="1200"/>
                        </a:spcBef>
                        <a:spcAft>
                          <a:spcPts val="1200"/>
                        </a:spcAft>
                      </a:pPr>
                      <a:r>
                        <a:rPr lang="en-US" sz="2000" b="1">
                          <a:solidFill>
                            <a:srgbClr val="202122"/>
                          </a:solidFill>
                          <a:latin typeface="Arial"/>
                          <a:ea typeface="Times New Roman"/>
                          <a:cs typeface="Times New Roman"/>
                        </a:rPr>
                        <a:t>Δ</a:t>
                      </a:r>
                      <a:r>
                        <a:rPr lang="en-US" sz="2000" b="1" i="1">
                          <a:solidFill>
                            <a:srgbClr val="202122"/>
                          </a:solidFill>
                          <a:latin typeface="Arial"/>
                          <a:ea typeface="Times New Roman"/>
                          <a:cs typeface="Times New Roman"/>
                        </a:rPr>
                        <a:t>G</a:t>
                      </a:r>
                      <a:r>
                        <a:rPr lang="en-US" sz="2000" b="1">
                          <a:solidFill>
                            <a:srgbClr val="202122"/>
                          </a:solidFill>
                          <a:latin typeface="Arial"/>
                          <a:ea typeface="Times New Roman"/>
                          <a:cs typeface="Times New Roman"/>
                        </a:rPr>
                        <a:t> / (kJ/mol)</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EAECF0"/>
                    </a:solidFill>
                  </a:tcPr>
                </a:tc>
              </a:tr>
              <a:tr h="1524359">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1</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Glucose + ATP</a:t>
                      </a:r>
                      <a:r>
                        <a:rPr lang="en-US" sz="2000" baseline="30000" dirty="0">
                          <a:solidFill>
                            <a:srgbClr val="202122"/>
                          </a:solidFill>
                          <a:latin typeface="Arial"/>
                          <a:ea typeface="Times New Roman"/>
                          <a:cs typeface="Times New Roman"/>
                        </a:rPr>
                        <a:t>4−</a:t>
                      </a:r>
                      <a:r>
                        <a:rPr lang="en-US" sz="2000" dirty="0">
                          <a:solidFill>
                            <a:srgbClr val="202122"/>
                          </a:solidFill>
                          <a:latin typeface="Arial"/>
                          <a:ea typeface="Times New Roman"/>
                          <a:cs typeface="Times New Roman"/>
                        </a:rPr>
                        <a:t> → Glucose-6-phosphate</a:t>
                      </a:r>
                      <a:r>
                        <a:rPr lang="en-US" sz="2000" baseline="30000" dirty="0">
                          <a:solidFill>
                            <a:srgbClr val="202122"/>
                          </a:solidFill>
                          <a:latin typeface="Arial"/>
                          <a:ea typeface="Times New Roman"/>
                          <a:cs typeface="Times New Roman"/>
                        </a:rPr>
                        <a:t>2−</a:t>
                      </a:r>
                      <a:r>
                        <a:rPr lang="en-US" sz="2000" dirty="0">
                          <a:solidFill>
                            <a:srgbClr val="202122"/>
                          </a:solidFill>
                          <a:latin typeface="Arial"/>
                          <a:ea typeface="Times New Roman"/>
                          <a:cs typeface="Times New Roman"/>
                        </a:rPr>
                        <a:t> + ADP</a:t>
                      </a:r>
                      <a:r>
                        <a:rPr lang="en-US" sz="2000" baseline="30000" dirty="0">
                          <a:solidFill>
                            <a:srgbClr val="202122"/>
                          </a:solidFill>
                          <a:latin typeface="Arial"/>
                          <a:ea typeface="Times New Roman"/>
                          <a:cs typeface="Times New Roman"/>
                        </a:rPr>
                        <a:t>3−</a:t>
                      </a:r>
                      <a:r>
                        <a:rPr lang="en-US" sz="2000" dirty="0">
                          <a:solidFill>
                            <a:srgbClr val="202122"/>
                          </a:solidFill>
                          <a:latin typeface="Arial"/>
                          <a:ea typeface="Times New Roman"/>
                          <a:cs typeface="Times New Roman"/>
                        </a:rPr>
                        <a:t> + H</a:t>
                      </a:r>
                      <a:r>
                        <a:rPr lang="en-US" sz="2000" baseline="30000" dirty="0">
                          <a:solidFill>
                            <a:srgbClr val="202122"/>
                          </a:solidFill>
                          <a:latin typeface="Arial"/>
                          <a:ea typeface="Times New Roman"/>
                          <a:cs typeface="Times New Roman"/>
                        </a:rPr>
                        <a:t>+</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−16.7</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−34</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r>
              <a:tr h="1202969">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2</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Glucose-6-phosphate</a:t>
                      </a:r>
                      <a:r>
                        <a:rPr lang="en-US" sz="2000" baseline="30000" dirty="0">
                          <a:solidFill>
                            <a:srgbClr val="202122"/>
                          </a:solidFill>
                          <a:latin typeface="Arial"/>
                          <a:ea typeface="Times New Roman"/>
                          <a:cs typeface="Times New Roman"/>
                        </a:rPr>
                        <a:t>2−</a:t>
                      </a:r>
                      <a:r>
                        <a:rPr lang="en-US" sz="2000" dirty="0">
                          <a:solidFill>
                            <a:srgbClr val="202122"/>
                          </a:solidFill>
                          <a:latin typeface="Arial"/>
                          <a:ea typeface="Times New Roman"/>
                          <a:cs typeface="Times New Roman"/>
                        </a:rPr>
                        <a:t> → Fructose-6-phosphate</a:t>
                      </a:r>
                      <a:r>
                        <a:rPr lang="en-US" sz="2000" baseline="30000" dirty="0">
                          <a:solidFill>
                            <a:srgbClr val="202122"/>
                          </a:solidFill>
                          <a:latin typeface="Arial"/>
                          <a:ea typeface="Times New Roman"/>
                          <a:cs typeface="Times New Roman"/>
                        </a:rPr>
                        <a:t>2−</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1.67</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−2.9</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r>
              <a:tr h="1202969">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3</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Fructose-6-phosphate</a:t>
                      </a:r>
                      <a:r>
                        <a:rPr lang="en-US" sz="2000" baseline="30000" dirty="0">
                          <a:solidFill>
                            <a:srgbClr val="202122"/>
                          </a:solidFill>
                          <a:latin typeface="Arial"/>
                          <a:ea typeface="Times New Roman"/>
                          <a:cs typeface="Times New Roman"/>
                        </a:rPr>
                        <a:t>2−</a:t>
                      </a:r>
                      <a:r>
                        <a:rPr lang="en-US" sz="2000" dirty="0">
                          <a:solidFill>
                            <a:srgbClr val="202122"/>
                          </a:solidFill>
                          <a:latin typeface="Arial"/>
                          <a:ea typeface="Times New Roman"/>
                          <a:cs typeface="Times New Roman"/>
                        </a:rPr>
                        <a:t> + ATP</a:t>
                      </a:r>
                      <a:r>
                        <a:rPr lang="en-US" sz="2000" baseline="30000" dirty="0">
                          <a:solidFill>
                            <a:srgbClr val="202122"/>
                          </a:solidFill>
                          <a:latin typeface="Arial"/>
                          <a:ea typeface="Times New Roman"/>
                          <a:cs typeface="Times New Roman"/>
                        </a:rPr>
                        <a:t>4−</a:t>
                      </a:r>
                      <a:r>
                        <a:rPr lang="en-US" sz="2000" dirty="0">
                          <a:solidFill>
                            <a:srgbClr val="202122"/>
                          </a:solidFill>
                          <a:latin typeface="Arial"/>
                          <a:ea typeface="Times New Roman"/>
                          <a:cs typeface="Times New Roman"/>
                        </a:rPr>
                        <a:t> → Fructose-1,6-bisphosphate</a:t>
                      </a:r>
                      <a:r>
                        <a:rPr lang="en-US" sz="2000" baseline="30000" dirty="0">
                          <a:solidFill>
                            <a:srgbClr val="202122"/>
                          </a:solidFill>
                          <a:latin typeface="Arial"/>
                          <a:ea typeface="Times New Roman"/>
                          <a:cs typeface="Times New Roman"/>
                        </a:rPr>
                        <a:t>4−</a:t>
                      </a:r>
                      <a:r>
                        <a:rPr lang="en-US" sz="2000" dirty="0">
                          <a:solidFill>
                            <a:srgbClr val="202122"/>
                          </a:solidFill>
                          <a:latin typeface="Arial"/>
                          <a:ea typeface="Times New Roman"/>
                          <a:cs typeface="Times New Roman"/>
                        </a:rPr>
                        <a:t> + ADP</a:t>
                      </a:r>
                      <a:r>
                        <a:rPr lang="en-US" sz="2000" baseline="30000" dirty="0">
                          <a:solidFill>
                            <a:srgbClr val="202122"/>
                          </a:solidFill>
                          <a:latin typeface="Arial"/>
                          <a:ea typeface="Times New Roman"/>
                          <a:cs typeface="Times New Roman"/>
                        </a:rPr>
                        <a:t>3−</a:t>
                      </a:r>
                      <a:r>
                        <a:rPr lang="en-US" sz="2000" dirty="0">
                          <a:solidFill>
                            <a:srgbClr val="202122"/>
                          </a:solidFill>
                          <a:latin typeface="Arial"/>
                          <a:ea typeface="Times New Roman"/>
                          <a:cs typeface="Times New Roman"/>
                        </a:rPr>
                        <a:t> + H</a:t>
                      </a:r>
                      <a:r>
                        <a:rPr lang="en-US" sz="2000" baseline="30000" dirty="0">
                          <a:solidFill>
                            <a:srgbClr val="202122"/>
                          </a:solidFill>
                          <a:latin typeface="Arial"/>
                          <a:ea typeface="Times New Roman"/>
                          <a:cs typeface="Times New Roman"/>
                        </a:rPr>
                        <a:t>+</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−14.2</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−19</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r>
              <a:tr h="1684755">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4</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Fructose-1,6-bisphosphate</a:t>
                      </a:r>
                      <a:r>
                        <a:rPr lang="en-US" sz="2000" baseline="30000">
                          <a:solidFill>
                            <a:srgbClr val="202122"/>
                          </a:solidFill>
                          <a:latin typeface="Arial"/>
                          <a:ea typeface="Times New Roman"/>
                          <a:cs typeface="Times New Roman"/>
                        </a:rPr>
                        <a:t>4−</a:t>
                      </a:r>
                      <a:r>
                        <a:rPr lang="en-US" sz="2000">
                          <a:solidFill>
                            <a:srgbClr val="202122"/>
                          </a:solidFill>
                          <a:latin typeface="Arial"/>
                          <a:ea typeface="Times New Roman"/>
                          <a:cs typeface="Times New Roman"/>
                        </a:rPr>
                        <a:t> → Dihydroxyacetone phosphate</a:t>
                      </a:r>
                      <a:r>
                        <a:rPr lang="en-US" sz="2000" baseline="30000">
                          <a:solidFill>
                            <a:srgbClr val="202122"/>
                          </a:solidFill>
                          <a:latin typeface="Arial"/>
                          <a:ea typeface="Times New Roman"/>
                          <a:cs typeface="Times New Roman"/>
                        </a:rPr>
                        <a:t>2−</a:t>
                      </a:r>
                      <a:r>
                        <a:rPr lang="en-US" sz="2000">
                          <a:solidFill>
                            <a:srgbClr val="202122"/>
                          </a:solidFill>
                          <a:latin typeface="Arial"/>
                          <a:ea typeface="Times New Roman"/>
                          <a:cs typeface="Times New Roman"/>
                        </a:rPr>
                        <a:t> + Glyceraldehyde-3-phosphate</a:t>
                      </a:r>
                      <a:r>
                        <a:rPr lang="en-US" sz="2000" baseline="30000">
                          <a:solidFill>
                            <a:srgbClr val="202122"/>
                          </a:solidFill>
                          <a:latin typeface="Arial"/>
                          <a:ea typeface="Times New Roman"/>
                          <a:cs typeface="Times New Roman"/>
                        </a:rPr>
                        <a:t>2−</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23.9</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−0.23</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r>
              <a:tr h="1202969">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5</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Dihydroxyacetone phosphate</a:t>
                      </a:r>
                      <a:r>
                        <a:rPr lang="en-US" sz="2000" baseline="30000">
                          <a:solidFill>
                            <a:srgbClr val="202122"/>
                          </a:solidFill>
                          <a:latin typeface="Arial"/>
                          <a:ea typeface="Times New Roman"/>
                          <a:cs typeface="Times New Roman"/>
                        </a:rPr>
                        <a:t>2−</a:t>
                      </a:r>
                      <a:r>
                        <a:rPr lang="en-US" sz="2000">
                          <a:solidFill>
                            <a:srgbClr val="202122"/>
                          </a:solidFill>
                          <a:latin typeface="Arial"/>
                          <a:ea typeface="Times New Roman"/>
                          <a:cs typeface="Times New Roman"/>
                        </a:rPr>
                        <a:t> → Glyceraldehyde-3-phosphate</a:t>
                      </a:r>
                      <a:r>
                        <a:rPr lang="en-US" sz="2000" baseline="30000">
                          <a:solidFill>
                            <a:srgbClr val="202122"/>
                          </a:solidFill>
                          <a:latin typeface="Arial"/>
                          <a:ea typeface="Times New Roman"/>
                          <a:cs typeface="Times New Roman"/>
                        </a:rPr>
                        <a:t>2−</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a:solidFill>
                            <a:srgbClr val="202122"/>
                          </a:solidFill>
                          <a:latin typeface="Arial"/>
                          <a:ea typeface="Times New Roman"/>
                          <a:cs typeface="Times New Roman"/>
                        </a:rPr>
                        <a:t>7.56</a:t>
                      </a:r>
                      <a:endParaRPr lang="en-US" sz="200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c>
                  <a:txBody>
                    <a:bodyPr/>
                    <a:lstStyle/>
                    <a:p>
                      <a:pPr marL="0" marR="0">
                        <a:lnSpc>
                          <a:spcPct val="115000"/>
                        </a:lnSpc>
                        <a:spcBef>
                          <a:spcPts val="1200"/>
                        </a:spcBef>
                        <a:spcAft>
                          <a:spcPts val="1200"/>
                        </a:spcAft>
                      </a:pPr>
                      <a:r>
                        <a:rPr lang="en-US" sz="2000" dirty="0">
                          <a:solidFill>
                            <a:srgbClr val="202122"/>
                          </a:solidFill>
                          <a:latin typeface="Arial"/>
                          <a:ea typeface="Times New Roman"/>
                          <a:cs typeface="Times New Roman"/>
                        </a:rPr>
                        <a:t>2.4</a:t>
                      </a:r>
                      <a:endParaRPr lang="en-US" sz="2000" dirty="0">
                        <a:latin typeface="Calibri"/>
                        <a:ea typeface="Calibri"/>
                        <a:cs typeface="Times New Roman"/>
                      </a:endParaRPr>
                    </a:p>
                  </a:txBody>
                  <a:tcPr marL="60960" marR="60960" marT="30480" marB="3048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rgbClr val="F8F9FA"/>
                    </a:solidFill>
                  </a:tcPr>
                </a:tc>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62500" lnSpcReduction="20000"/>
          </a:bodyPr>
          <a:lstStyle/>
          <a:p>
            <a:r>
              <a:rPr lang="en-US" dirty="0" smtClean="0">
                <a:solidFill>
                  <a:srgbClr val="FF0000"/>
                </a:solidFill>
              </a:rPr>
              <a:t>6</a:t>
            </a:r>
          </a:p>
          <a:p>
            <a:r>
              <a:rPr lang="en-US" dirty="0" smtClean="0"/>
              <a:t>Glyceraldehyde-3-phosphate</a:t>
            </a:r>
            <a:r>
              <a:rPr lang="en-US" baseline="30000" dirty="0" smtClean="0"/>
              <a:t>2−</a:t>
            </a:r>
            <a:r>
              <a:rPr lang="en-US" dirty="0" smtClean="0"/>
              <a:t> + P</a:t>
            </a:r>
            <a:r>
              <a:rPr lang="en-US" baseline="-25000" dirty="0" smtClean="0"/>
              <a:t>i</a:t>
            </a:r>
            <a:r>
              <a:rPr lang="en-US" baseline="30000" dirty="0" smtClean="0"/>
              <a:t>2−</a:t>
            </a:r>
            <a:r>
              <a:rPr lang="en-US" dirty="0" smtClean="0"/>
              <a:t> + NAD</a:t>
            </a:r>
            <a:r>
              <a:rPr lang="en-US" baseline="30000" dirty="0" smtClean="0"/>
              <a:t>+</a:t>
            </a:r>
            <a:r>
              <a:rPr lang="en-US" dirty="0" smtClean="0"/>
              <a:t> → 1,3-Bisphosphoglycerate</a:t>
            </a:r>
            <a:r>
              <a:rPr lang="en-US" baseline="30000" dirty="0" smtClean="0"/>
              <a:t>4−</a:t>
            </a:r>
            <a:r>
              <a:rPr lang="en-US" dirty="0" smtClean="0"/>
              <a:t> + NADH + H</a:t>
            </a:r>
            <a:r>
              <a:rPr lang="en-US" baseline="30000" dirty="0" smtClean="0"/>
              <a:t>+</a:t>
            </a:r>
            <a:endParaRPr lang="en-US" dirty="0" smtClean="0"/>
          </a:p>
          <a:p>
            <a:pPr>
              <a:buNone/>
            </a:pPr>
            <a:endParaRPr lang="en-US" dirty="0" smtClean="0"/>
          </a:p>
          <a:p>
            <a:pPr>
              <a:buNone/>
            </a:pPr>
            <a:endParaRPr lang="en-US" dirty="0" smtClean="0"/>
          </a:p>
          <a:p>
            <a:pPr>
              <a:buNone/>
            </a:pPr>
            <a:r>
              <a:rPr lang="en-US" dirty="0" smtClean="0">
                <a:solidFill>
                  <a:srgbClr val="FF0000"/>
                </a:solidFill>
              </a:rPr>
              <a:t>7</a:t>
            </a:r>
          </a:p>
          <a:p>
            <a:r>
              <a:rPr lang="en-US" dirty="0" smtClean="0"/>
              <a:t>1,3-Bisphosphoglycerate</a:t>
            </a:r>
            <a:r>
              <a:rPr lang="en-US" baseline="30000" dirty="0" smtClean="0"/>
              <a:t>4−</a:t>
            </a:r>
            <a:r>
              <a:rPr lang="en-US" dirty="0" smtClean="0"/>
              <a:t> + ADP</a:t>
            </a:r>
            <a:r>
              <a:rPr lang="en-US" baseline="30000" dirty="0" smtClean="0"/>
              <a:t>3−</a:t>
            </a:r>
            <a:r>
              <a:rPr lang="en-US" dirty="0" smtClean="0"/>
              <a:t> → 3-Phosphoglycerate</a:t>
            </a:r>
            <a:r>
              <a:rPr lang="en-US" baseline="30000" dirty="0" smtClean="0"/>
              <a:t>3−</a:t>
            </a:r>
            <a:r>
              <a:rPr lang="en-US" dirty="0" smtClean="0"/>
              <a:t> + ATP</a:t>
            </a:r>
            <a:r>
              <a:rPr lang="en-US" baseline="30000" dirty="0" smtClean="0"/>
              <a:t>4−</a:t>
            </a:r>
            <a:endParaRPr lang="en-US" dirty="0" smtClean="0"/>
          </a:p>
          <a:p>
            <a:r>
              <a:rPr lang="en-US" dirty="0" smtClean="0"/>
              <a:t>−18.9</a:t>
            </a:r>
          </a:p>
          <a:p>
            <a:r>
              <a:rPr lang="en-US" dirty="0" smtClean="0"/>
              <a:t>0.09</a:t>
            </a:r>
          </a:p>
          <a:p>
            <a:r>
              <a:rPr lang="en-US" dirty="0" smtClean="0">
                <a:solidFill>
                  <a:srgbClr val="FF0000"/>
                </a:solidFill>
              </a:rPr>
              <a:t>8</a:t>
            </a:r>
          </a:p>
          <a:p>
            <a:r>
              <a:rPr lang="en-US" dirty="0" smtClean="0"/>
              <a:t>3-Phosphoglycerate</a:t>
            </a:r>
            <a:r>
              <a:rPr lang="en-US" baseline="30000" dirty="0" smtClean="0"/>
              <a:t>3−</a:t>
            </a:r>
            <a:r>
              <a:rPr lang="en-US" dirty="0" smtClean="0"/>
              <a:t> → 2-Phosphoglycerate</a:t>
            </a:r>
            <a:r>
              <a:rPr lang="en-US" baseline="30000" dirty="0" smtClean="0"/>
              <a:t>3−</a:t>
            </a:r>
            <a:endParaRPr lang="en-US" dirty="0" smtClean="0"/>
          </a:p>
          <a:p>
            <a:r>
              <a:rPr lang="en-US" dirty="0" smtClean="0"/>
              <a:t>4.4</a:t>
            </a:r>
          </a:p>
          <a:p>
            <a:r>
              <a:rPr lang="en-US" dirty="0" smtClean="0"/>
              <a:t>0.83</a:t>
            </a:r>
          </a:p>
          <a:p>
            <a:r>
              <a:rPr lang="en-US" dirty="0" smtClean="0">
                <a:solidFill>
                  <a:srgbClr val="FF0000"/>
                </a:solidFill>
              </a:rPr>
              <a:t>9</a:t>
            </a:r>
          </a:p>
          <a:p>
            <a:r>
              <a:rPr lang="en-US" dirty="0" smtClean="0"/>
              <a:t>2-Phosphoglycerate</a:t>
            </a:r>
            <a:r>
              <a:rPr lang="en-US" baseline="30000" dirty="0" smtClean="0"/>
              <a:t>3−</a:t>
            </a:r>
            <a:r>
              <a:rPr lang="en-US" dirty="0" smtClean="0"/>
              <a:t> → Phosphoenolpyruvate</a:t>
            </a:r>
            <a:r>
              <a:rPr lang="en-US" baseline="30000" dirty="0" smtClean="0"/>
              <a:t>3−</a:t>
            </a:r>
            <a:r>
              <a:rPr lang="en-US" dirty="0" smtClean="0"/>
              <a:t> + H</a:t>
            </a:r>
            <a:r>
              <a:rPr lang="en-US" baseline="-25000" dirty="0" smtClean="0"/>
              <a:t>2</a:t>
            </a:r>
            <a:r>
              <a:rPr lang="en-US" dirty="0" smtClean="0"/>
              <a:t>O</a:t>
            </a:r>
          </a:p>
          <a:p>
            <a:r>
              <a:rPr lang="en-US" dirty="0" smtClean="0"/>
              <a:t>1.8</a:t>
            </a:r>
          </a:p>
          <a:p>
            <a:r>
              <a:rPr lang="en-US" dirty="0" smtClean="0"/>
              <a:t>1.1</a:t>
            </a:r>
          </a:p>
          <a:p>
            <a:r>
              <a:rPr lang="en-US" dirty="0" smtClean="0">
                <a:solidFill>
                  <a:srgbClr val="FF0000"/>
                </a:solidFill>
              </a:rPr>
              <a:t>10</a:t>
            </a:r>
          </a:p>
          <a:p>
            <a:r>
              <a:rPr lang="en-US" dirty="0" smtClean="0"/>
              <a:t>Phosphoenolpyruvate</a:t>
            </a:r>
            <a:r>
              <a:rPr lang="en-US" baseline="30000" dirty="0" smtClean="0"/>
              <a:t>3−</a:t>
            </a:r>
            <a:r>
              <a:rPr lang="en-US" dirty="0" smtClean="0"/>
              <a:t> + ADP</a:t>
            </a:r>
            <a:r>
              <a:rPr lang="en-US" baseline="30000" dirty="0" smtClean="0"/>
              <a:t>3−</a:t>
            </a:r>
            <a:r>
              <a:rPr lang="en-US" dirty="0" smtClean="0"/>
              <a:t> + H</a:t>
            </a:r>
            <a:r>
              <a:rPr lang="en-US" baseline="30000" dirty="0" smtClean="0"/>
              <a:t>+</a:t>
            </a:r>
            <a:r>
              <a:rPr lang="en-US" dirty="0" smtClean="0"/>
              <a:t> → </a:t>
            </a:r>
            <a:r>
              <a:rPr lang="en-US" dirty="0" err="1" smtClean="0"/>
              <a:t>Pyruvate</a:t>
            </a:r>
            <a:r>
              <a:rPr lang="en-US" baseline="30000" dirty="0" smtClean="0"/>
              <a:t>−</a:t>
            </a:r>
            <a:r>
              <a:rPr lang="en-US" dirty="0" smtClean="0"/>
              <a:t> + ATP</a:t>
            </a:r>
            <a:r>
              <a:rPr lang="en-US" baseline="30000" dirty="0" smtClean="0"/>
              <a:t>4−</a:t>
            </a:r>
            <a:endParaRPr lang="en-US" dirty="0" smtClean="0"/>
          </a:p>
          <a:p>
            <a:r>
              <a:rPr lang="en-US" dirty="0" smtClean="0"/>
              <a:t>−31.7</a:t>
            </a:r>
          </a:p>
          <a:p>
            <a:r>
              <a:rPr lang="en-US" dirty="0" smtClean="0"/>
              <a:t>−23.0</a:t>
            </a:r>
          </a:p>
          <a:p>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8991600" cy="6705600"/>
          </a:xfrm>
        </p:spPr>
        <p:txBody>
          <a:bodyPr/>
          <a:lstStyle/>
          <a:p>
            <a:endParaRPr lang="en-US" dirty="0"/>
          </a:p>
        </p:txBody>
      </p:sp>
      <p:pic>
        <p:nvPicPr>
          <p:cNvPr id="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LYCOLYSIS PATHWAY | REACTIONS IN GLYCOLYSIS | EMP PATHWAY BIOCHEMISTRY -  YouTube"/>
          <p:cNvPicPr>
            <a:picLocks noGrp="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8001000" cy="6858000"/>
          </a:xfrm>
        </p:spPr>
        <p:txBody>
          <a:bodyPr/>
          <a:lstStyle/>
          <a:p>
            <a:endParaRPr lang="en-US" dirty="0"/>
          </a:p>
        </p:txBody>
      </p:sp>
      <p:pic>
        <p:nvPicPr>
          <p:cNvPr id="4" name="Picture 3" descr="https://upload.wikimedia.org/wikipedia/commons/thumb/0/0b/Citric_acid_cycle_with_aconitate_2.svg/800px-Citric_acid_cycle_with_aconitate_2.svg.png"/>
          <p:cNvPicPr/>
          <p:nvPr/>
        </p:nvPicPr>
        <p:blipFill>
          <a:blip r:embed="rId2" cstate="print"/>
          <a:srcRect/>
          <a:stretch>
            <a:fillRect/>
          </a:stretch>
        </p:blipFill>
        <p:spPr bwMode="auto">
          <a:xfrm>
            <a:off x="1219200" y="228600"/>
            <a:ext cx="6705600" cy="5562600"/>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descr="Citric acid Cycle - Bioscience Notes"/>
          <p:cNvPicPr/>
          <p:nvPr/>
        </p:nvPicPr>
        <p:blipFill>
          <a:blip r:embed="rId2" cstate="print"/>
          <a:srcRect/>
          <a:stretch>
            <a:fillRect/>
          </a:stretch>
        </p:blipFill>
        <p:spPr bwMode="auto">
          <a:xfrm>
            <a:off x="762000" y="762000"/>
            <a:ext cx="7696200" cy="5334000"/>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sp>
        <p:nvSpPr>
          <p:cNvPr id="2049" name="Rectangle 1"/>
          <p:cNvSpPr>
            <a:spLocks noChangeArrowheads="1"/>
          </p:cNvSpPr>
          <p:nvPr/>
        </p:nvSpPr>
        <p:spPr bwMode="auto">
          <a:xfrm>
            <a:off x="0" y="0"/>
            <a:ext cx="70104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The </a:t>
            </a:r>
            <a:r>
              <a:rPr kumimoji="0" lang="en-US" sz="3600" b="1" i="0" u="none" strike="noStrike" cap="none" normalizeH="0" baseline="0" dirty="0" err="1" smtClean="0">
                <a:ln>
                  <a:noFill/>
                </a:ln>
                <a:solidFill>
                  <a:srgbClr val="000000"/>
                </a:solidFill>
                <a:effectLst/>
                <a:latin typeface="Calibri" pitchFamily="34" charset="0"/>
                <a:ea typeface="Calibri" pitchFamily="34" charset="0"/>
                <a:cs typeface="Times New Roman" pitchFamily="18" charset="0"/>
              </a:rPr>
              <a:t>Kreb</a:t>
            </a:r>
            <a:r>
              <a:rPr kumimoji="0" lang="en-US" sz="3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cycle is also known as the Citric acid cycle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or TCA( </a:t>
            </a:r>
            <a:r>
              <a:rPr kumimoji="0" lang="en-US" sz="3600" b="1" i="0" u="none" strike="noStrike" cap="none" normalizeH="0" baseline="0" dirty="0" err="1" smtClean="0">
                <a:ln>
                  <a:noFill/>
                </a:ln>
                <a:solidFill>
                  <a:srgbClr val="000000"/>
                </a:solidFill>
                <a:effectLst/>
                <a:latin typeface="Calibri" pitchFamily="34" charset="0"/>
                <a:ea typeface="Calibri" pitchFamily="34" charset="0"/>
                <a:cs typeface="Times New Roman" pitchFamily="18" charset="0"/>
              </a:rPr>
              <a:t>Tricarboxylic</a:t>
            </a:r>
            <a:r>
              <a:rPr kumimoji="0" lang="en-US" sz="3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Acid ) Cycle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 because the Citric Acid has 3-COOH groups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0000"/>
                </a:solidFill>
                <a:effectLst/>
                <a:latin typeface="Calibri" pitchFamily="34" charset="0"/>
                <a:ea typeface="Calibri" pitchFamily="34" charset="0"/>
                <a:cs typeface="Times New Roman" pitchFamily="18" charset="0"/>
              </a:rPr>
              <a:t>and is the first product of the Krebs cycle.</a:t>
            </a:r>
            <a:endParaRPr kumimoji="0" lang="en-US" sz="36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7010400"/>
          </a:xfrm>
        </p:spPr>
        <p:txBody>
          <a:bodyPr/>
          <a:lstStyle/>
          <a:p>
            <a:r>
              <a:rPr lang="en-US" b="1" dirty="0" smtClean="0"/>
              <a:t>. </a:t>
            </a:r>
            <a:r>
              <a:rPr lang="en-US" b="1" i="1" dirty="0" smtClean="0"/>
              <a:t>Oxidative </a:t>
            </a:r>
            <a:r>
              <a:rPr lang="en-US" b="1" i="1" dirty="0" err="1" smtClean="0"/>
              <a:t>phosphorylation</a:t>
            </a:r>
            <a:r>
              <a:rPr lang="en-US" b="1" i="1" dirty="0" smtClean="0"/>
              <a:t> is the process</a:t>
            </a:r>
            <a:endParaRPr lang="en-US" dirty="0" smtClean="0"/>
          </a:p>
          <a:p>
            <a:r>
              <a:rPr lang="en-US" b="1" i="1" dirty="0" smtClean="0"/>
              <a:t> in which ATP is formed as a result of </a:t>
            </a:r>
            <a:endParaRPr lang="en-US" dirty="0" smtClean="0"/>
          </a:p>
          <a:p>
            <a:r>
              <a:rPr lang="en-US" b="1" i="1" dirty="0" smtClean="0"/>
              <a:t>the transfer of electrons from NADH or FADH</a:t>
            </a:r>
            <a:r>
              <a:rPr lang="en-US" b="1" baseline="-25000" dirty="0" smtClean="0"/>
              <a:t> </a:t>
            </a:r>
            <a:r>
              <a:rPr lang="en-US" b="1" i="1" baseline="-25000" dirty="0" smtClean="0"/>
              <a:t>2</a:t>
            </a:r>
            <a:r>
              <a:rPr lang="en-US" b="1" baseline="-25000" dirty="0" smtClean="0"/>
              <a:t> </a:t>
            </a:r>
            <a:r>
              <a:rPr lang="en-US" b="1" i="1" dirty="0" smtClean="0"/>
              <a:t>to O</a:t>
            </a:r>
            <a:r>
              <a:rPr lang="en-US" b="1" baseline="-25000" dirty="0" smtClean="0"/>
              <a:t> </a:t>
            </a:r>
            <a:r>
              <a:rPr lang="en-US" b="1" i="1" baseline="-25000" dirty="0" smtClean="0"/>
              <a:t>2</a:t>
            </a:r>
            <a:r>
              <a:rPr lang="en-US" b="1" baseline="-25000" dirty="0" smtClean="0"/>
              <a:t> </a:t>
            </a:r>
            <a:endParaRPr lang="en-US" dirty="0" smtClean="0"/>
          </a:p>
          <a:p>
            <a:r>
              <a:rPr lang="en-US" b="1" i="1" dirty="0" smtClean="0"/>
              <a:t>by a series of electron carriers.</a:t>
            </a:r>
            <a:r>
              <a:rPr lang="en-US" b="1" dirty="0" smtClean="0"/>
              <a:t>  This process, which takes place in mitochondria,</a:t>
            </a:r>
          </a:p>
          <a:p>
            <a:r>
              <a:rPr lang="en-US" b="1" dirty="0" smtClean="0"/>
              <a:t> is the major source of ATP in aerobic organisms .</a:t>
            </a:r>
          </a:p>
          <a:p>
            <a:r>
              <a:rPr lang="en-US" b="1" dirty="0" smtClean="0"/>
              <a:t>For example, oxidative </a:t>
            </a:r>
            <a:r>
              <a:rPr lang="en-US" b="1" dirty="0" err="1" smtClean="0"/>
              <a:t>phosphorylation</a:t>
            </a:r>
            <a:endParaRPr lang="en-US" b="1" dirty="0" smtClean="0"/>
          </a:p>
          <a:p>
            <a:r>
              <a:rPr lang="en-US" b="1" dirty="0" smtClean="0"/>
              <a:t> generates 26 of the 30 molecules of ATP</a:t>
            </a:r>
          </a:p>
          <a:p>
            <a:r>
              <a:rPr lang="en-US" b="1" dirty="0" smtClean="0"/>
              <a:t> that are formed when glucose is</a:t>
            </a:r>
          </a:p>
          <a:p>
            <a:r>
              <a:rPr lang="en-US" b="1" dirty="0" smtClean="0"/>
              <a:t> completely oxidized to CO</a:t>
            </a:r>
            <a:r>
              <a:rPr lang="en-US" b="1" baseline="-25000" dirty="0" smtClean="0"/>
              <a:t>2</a:t>
            </a:r>
            <a:r>
              <a:rPr lang="en-US" b="1" dirty="0" smtClean="0"/>
              <a:t> and H</a:t>
            </a:r>
            <a:r>
              <a:rPr lang="en-US" b="1" baseline="-25000" dirty="0" smtClean="0"/>
              <a:t>2</a:t>
            </a:r>
            <a:r>
              <a:rPr lang="en-US" b="1" dirty="0" smtClean="0"/>
              <a:t>O.</a:t>
            </a:r>
          </a:p>
          <a:p>
            <a:r>
              <a:rPr lang="en-US" b="1" dirty="0" smtClean="0"/>
              <a:t> </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553200"/>
          </a:xfrm>
        </p:spPr>
        <p:txBody>
          <a:bodyPr/>
          <a:lstStyle/>
          <a:p>
            <a:endParaRPr lang="en-US" dirty="0"/>
          </a:p>
        </p:txBody>
      </p:sp>
      <p:pic>
        <p:nvPicPr>
          <p:cNvPr id="61442" name="Picture 2"/>
          <p:cNvPicPr>
            <a:picLocks noChangeAspect="1" noChangeArrowheads="1"/>
          </p:cNvPicPr>
          <p:nvPr/>
        </p:nvPicPr>
        <p:blipFill>
          <a:blip r:embed="rId2" cstate="print"/>
          <a:srcRect/>
          <a:stretch>
            <a:fillRect/>
          </a:stretch>
        </p:blipFill>
        <p:spPr bwMode="auto">
          <a:xfrm>
            <a:off x="152400" y="-152400"/>
            <a:ext cx="9143999" cy="6553200"/>
          </a:xfrm>
          <a:prstGeom prst="rect">
            <a:avLst/>
          </a:prstGeom>
          <a:noFill/>
          <a:ln w="9525">
            <a:noFill/>
            <a:miter lim="800000"/>
            <a:headEnd/>
            <a:tailEnd/>
          </a:ln>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5943600"/>
          </a:xfrm>
        </p:spPr>
        <p:txBody>
          <a:bodyPr/>
          <a:lstStyle/>
          <a:p>
            <a:endParaRPr lang="en-US" dirty="0"/>
          </a:p>
        </p:txBody>
      </p:sp>
      <p:pic>
        <p:nvPicPr>
          <p:cNvPr id="4" name="Picture 3"/>
          <p:cNvPicPr/>
          <p:nvPr/>
        </p:nvPicPr>
        <p:blipFill>
          <a:blip r:embed="rId2" cstate="print"/>
          <a:srcRect/>
          <a:stretch>
            <a:fillRect/>
          </a:stretch>
        </p:blipFill>
        <p:spPr bwMode="auto">
          <a:xfrm>
            <a:off x="381000" y="533400"/>
            <a:ext cx="8382000" cy="54864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pPr algn="l"/>
            <a:r>
              <a:rPr lang="en-US" dirty="0" smtClean="0"/>
              <a:t>        </a:t>
            </a:r>
          </a:p>
          <a:p>
            <a:pPr algn="l"/>
            <a:endParaRPr lang="en-US" dirty="0" smtClean="0"/>
          </a:p>
          <a:p>
            <a:pPr algn="l"/>
            <a:r>
              <a:rPr lang="en-US" dirty="0" smtClean="0"/>
              <a:t>Oxidative </a:t>
            </a:r>
            <a:r>
              <a:rPr lang="en-US" dirty="0" err="1" smtClean="0"/>
              <a:t>Phosphorylation</a:t>
            </a:r>
            <a:endParaRPr lang="en-US" dirty="0" smtClean="0"/>
          </a:p>
          <a:p>
            <a:pPr algn="l"/>
            <a:endParaRPr lang="en-US" dirty="0"/>
          </a:p>
        </p:txBody>
      </p:sp>
      <p:pic>
        <p:nvPicPr>
          <p:cNvPr id="4" name="Picture 3" descr="Simple diagram of the electron transport chain. The electron transport chain is a series of proteins embedded in the inner mitochondrial membrane.&#10;&#10;In the matrix, NADH and FADH2 deposit their electrons in the chain (at the first and second complexes of the chain, respectively).&#10;&#10;The energetically &quot;downhill&quot; movement of electrons through the chain causes pumping of protons into the intermembrane space by the first, third, and fourth complexes.&#10;&#10;Finally, the electrons are passed to oxygen, which accepts them along with protons to form water. &#10;&#10;The proton gradient produced by proton pumping during the electron transport chain is used to synthesize ATP. Protons flow down their concentration gradient into the matrix through the membrane protein ATP synthase, causing it to spin (like a water wheel) and catalyze conversion of ADP to ATP."/>
          <p:cNvPicPr/>
          <p:nvPr/>
        </p:nvPicPr>
        <p:blipFill>
          <a:blip r:embed="rId2" cstate="print"/>
          <a:srcRect/>
          <a:stretch>
            <a:fillRect/>
          </a:stretch>
        </p:blipFill>
        <p:spPr bwMode="auto">
          <a:xfrm>
            <a:off x="0" y="1752600"/>
            <a:ext cx="9144000" cy="47244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normAutofit/>
          </a:bodyPr>
          <a:lstStyle/>
          <a:p>
            <a:pPr fontAlgn="base"/>
            <a:endParaRPr lang="en-US" sz="1600" dirty="0" smtClean="0"/>
          </a:p>
          <a:p>
            <a:pPr fontAlgn="base"/>
            <a:endParaRPr lang="en-US" sz="1600" dirty="0" smtClean="0"/>
          </a:p>
          <a:p>
            <a:pPr fontAlgn="base"/>
            <a:endParaRPr lang="en-US" sz="1600" dirty="0" smtClean="0"/>
          </a:p>
          <a:p>
            <a:pPr fontAlgn="base"/>
            <a:r>
              <a:rPr lang="en-US" sz="1600" dirty="0" smtClean="0"/>
              <a:t>The </a:t>
            </a:r>
            <a:r>
              <a:rPr lang="en-US" sz="1600" b="1" dirty="0" smtClean="0"/>
              <a:t>electron transport chain</a:t>
            </a:r>
            <a:r>
              <a:rPr lang="en-US" sz="1600" dirty="0" smtClean="0"/>
              <a:t> is a series of proteins and organic molecules found in the inner membrane of the mitochondria. Electrons are passed from one member of the transport chain to another in a series of </a:t>
            </a:r>
            <a:r>
              <a:rPr lang="en-US" sz="1600" dirty="0" err="1" smtClean="0"/>
              <a:t>redox</a:t>
            </a:r>
            <a:r>
              <a:rPr lang="en-US" sz="1600" dirty="0" smtClean="0"/>
              <a:t> reactions. Energy released in these reactions is captured as a proton gradient, which is then used to make ATP in a process called </a:t>
            </a:r>
            <a:r>
              <a:rPr lang="en-US" sz="1600" b="1" dirty="0" err="1" smtClean="0"/>
              <a:t>chemiosmosis</a:t>
            </a:r>
            <a:r>
              <a:rPr lang="en-US" sz="1600" dirty="0" smtClean="0"/>
              <a:t>. Together, the electron transport chain and </a:t>
            </a:r>
            <a:r>
              <a:rPr lang="en-US" sz="1600" dirty="0" err="1" smtClean="0"/>
              <a:t>chemiosmosis</a:t>
            </a:r>
            <a:r>
              <a:rPr lang="en-US" sz="1600" dirty="0" smtClean="0"/>
              <a:t> make up </a:t>
            </a:r>
            <a:r>
              <a:rPr lang="en-US" sz="1600" b="1" dirty="0" smtClean="0"/>
              <a:t>oxidative </a:t>
            </a:r>
            <a:r>
              <a:rPr lang="en-US" sz="1600" b="1" dirty="0" err="1" smtClean="0"/>
              <a:t>phosphorylation</a:t>
            </a:r>
            <a:r>
              <a:rPr lang="en-US" sz="1600" dirty="0" smtClean="0"/>
              <a:t>. The key steps of this process, shown in simplified form in the diagram above, include:</a:t>
            </a:r>
          </a:p>
          <a:p>
            <a:pPr fontAlgn="base"/>
            <a:r>
              <a:rPr lang="en-US" sz="1600" b="1" dirty="0" smtClean="0"/>
              <a:t>Delivery of electrons by NADH and FADH_22​start subscript, 2, end subscript.</a:t>
            </a:r>
            <a:r>
              <a:rPr lang="en-US" sz="1600" dirty="0" smtClean="0"/>
              <a:t> Reduced electron carriers (NADH and FADH_22​start subscript, 2, end subscript) from other steps of cellular respiration transfer their electrons to molecules near the beginning of the transport chain. In the process, they turn back into NAD^++start superscript, plus, end superscript and FAD, which can be reused in other steps of cellular respiration.</a:t>
            </a:r>
          </a:p>
          <a:p>
            <a:pPr fontAlgn="base"/>
            <a:r>
              <a:rPr lang="en-US" sz="1600" b="1" dirty="0" smtClean="0"/>
              <a:t>Electron transfer and proton pumping.</a:t>
            </a:r>
            <a:r>
              <a:rPr lang="en-US" sz="1600" dirty="0" smtClean="0"/>
              <a:t> As electrons are passed down the chain, they move from a higher to a lower energy level, releasing energy. Some of the energy is used to pump H^++start superscript, plus, end superscript ions, moving them out of the matrix and into the </a:t>
            </a:r>
            <a:r>
              <a:rPr lang="en-US" sz="1600" dirty="0" err="1" smtClean="0"/>
              <a:t>intermembrane</a:t>
            </a:r>
            <a:r>
              <a:rPr lang="en-US" sz="1600" dirty="0" smtClean="0"/>
              <a:t> space. This pumping establishes an electrochemical gradient.</a:t>
            </a:r>
          </a:p>
          <a:p>
            <a:pPr fontAlgn="base"/>
            <a:r>
              <a:rPr lang="en-US" sz="1600" b="1" dirty="0" smtClean="0"/>
              <a:t>Splitting of oxygen to form water.</a:t>
            </a:r>
            <a:r>
              <a:rPr lang="en-US" sz="1600" dirty="0" smtClean="0"/>
              <a:t> At the end of the electron transport chain, electrons are transferred to molecular oxygen, which splits in half and takes up H^++start superscript, plus, end superscript to form water.</a:t>
            </a:r>
          </a:p>
          <a:p>
            <a:pPr fontAlgn="base"/>
            <a:r>
              <a:rPr lang="en-US" sz="1600" b="1" dirty="0" smtClean="0"/>
              <a:t>Gradient-driven synthesis of ATP.</a:t>
            </a:r>
            <a:r>
              <a:rPr lang="en-US" sz="1600" dirty="0" smtClean="0"/>
              <a:t> As H^++start superscript, plus, end superscript ions flow down their gradient and back into the matrix, they pass through an enzyme called ATP </a:t>
            </a:r>
            <a:r>
              <a:rPr lang="en-US" sz="1600" dirty="0" err="1" smtClean="0"/>
              <a:t>synthase</a:t>
            </a:r>
            <a:r>
              <a:rPr lang="en-US" sz="1600" dirty="0" smtClean="0"/>
              <a:t>, which harnesses the flow of protons to synthesize ATP.</a:t>
            </a:r>
          </a:p>
          <a:p>
            <a:endParaRPr lang="en-US" sz="16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3600450"/>
          </a:xfrm>
        </p:spPr>
        <p:txBody>
          <a:bodyPr/>
          <a:lstStyle/>
          <a:p>
            <a:endParaRPr lang="en-US" dirty="0"/>
          </a:p>
        </p:txBody>
      </p:sp>
      <p:sp>
        <p:nvSpPr>
          <p:cNvPr id="3" name="Subtitle 2"/>
          <p:cNvSpPr>
            <a:spLocks noGrp="1"/>
          </p:cNvSpPr>
          <p:nvPr>
            <p:ph type="subTitle" idx="1"/>
          </p:nvPr>
        </p:nvSpPr>
        <p:spPr>
          <a:xfrm>
            <a:off x="0" y="3581400"/>
            <a:ext cx="9144000" cy="3276600"/>
          </a:xfrm>
        </p:spPr>
        <p:txBody>
          <a:bodyPr/>
          <a:lstStyle/>
          <a:p>
            <a:endParaRPr lang="en-US" dirty="0"/>
          </a:p>
        </p:txBody>
      </p:sp>
      <p:pic>
        <p:nvPicPr>
          <p:cNvPr id="4" name="Picture 3" descr="Free energy diagram showing the energetically downhill flow of electrons in the electron transport chain. Electrons move to a lower and lower free energy level as they travel through the chain. Large drops in free energy as electrons move through Complexes I, III, and IV drive proton pumping."/>
          <p:cNvPicPr/>
          <p:nvPr/>
        </p:nvPicPr>
        <p:blipFill>
          <a:blip r:embed="rId2" cstate="print"/>
          <a:srcRect/>
          <a:stretch>
            <a:fillRect/>
          </a:stretch>
        </p:blipFill>
        <p:spPr bwMode="auto">
          <a:xfrm>
            <a:off x="1143000" y="0"/>
            <a:ext cx="7772400" cy="2895600"/>
          </a:xfrm>
          <a:prstGeom prst="rect">
            <a:avLst/>
          </a:prstGeom>
          <a:noFill/>
          <a:ln w="9525">
            <a:noFill/>
            <a:miter lim="800000"/>
            <a:headEnd/>
            <a:tailEnd/>
          </a:ln>
        </p:spPr>
      </p:pic>
      <p:pic>
        <p:nvPicPr>
          <p:cNvPr id="5" name="Picture 4" descr="Image of the electron transport chain. All the components of the chain are embedded in or attached to the inner mitochondrial membrane. In the matrix, NADH deposits electrons at Complex I, turning into NAD+ and releasing a proton into the matrix. FADH2 in the matrix deposits electrons at Complex II, turning into FAD and releasing 2 H+. The electrons from Complexes I and II are passed to the small mobile carrier Q. Q transports the electrons to Complex III, which then passes them to Cytochrome C. Cytochrome C passes the electrons to Complex IV, which then passes them to oxygen in the matrix, forming water. It takes two electrons, 1/2 O2, and 2 H+ to form one water molecule. Complexes I, III, and IV use energy released as electrons move from a higher to a lower energy level to pump protons out of the matrix and into the intermembrane space, generating a proton gradient."/>
          <p:cNvPicPr/>
          <p:nvPr/>
        </p:nvPicPr>
        <p:blipFill>
          <a:blip r:embed="rId3" cstate="print"/>
          <a:srcRect/>
          <a:stretch>
            <a:fillRect/>
          </a:stretch>
        </p:blipFill>
        <p:spPr bwMode="auto">
          <a:xfrm>
            <a:off x="1828800" y="3581400"/>
            <a:ext cx="6781800" cy="31242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717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324600"/>
          </a:xfrm>
        </p:spPr>
        <p:txBody>
          <a:bodyPr>
            <a:normAutofit fontScale="85000" lnSpcReduction="20000"/>
          </a:bodyPr>
          <a:lstStyle/>
          <a:p>
            <a:pPr algn="l"/>
            <a:r>
              <a:rPr lang="en-US" b="1" dirty="0" err="1" smtClean="0"/>
              <a:t>Chemiosmosis</a:t>
            </a:r>
            <a:r>
              <a:rPr lang="en-US" dirty="0" smtClean="0"/>
              <a:t> is the movement of </a:t>
            </a:r>
            <a:r>
              <a:rPr lang="en-US" dirty="0" smtClean="0">
                <a:hlinkClick r:id="rId2" tooltip="Ion"/>
              </a:rPr>
              <a:t>ions</a:t>
            </a:r>
            <a:r>
              <a:rPr lang="en-US" dirty="0" smtClean="0"/>
              <a:t> across a </a:t>
            </a:r>
            <a:r>
              <a:rPr lang="en-US" dirty="0" err="1" smtClean="0">
                <a:hlinkClick r:id="rId3" tooltip="Semipermeable membrane"/>
              </a:rPr>
              <a:t>semipermeable</a:t>
            </a:r>
            <a:r>
              <a:rPr lang="en-US" dirty="0" smtClean="0">
                <a:hlinkClick r:id="rId3" tooltip="Semipermeable membrane"/>
              </a:rPr>
              <a:t> membrane</a:t>
            </a:r>
            <a:r>
              <a:rPr lang="en-US" dirty="0" smtClean="0"/>
              <a:t> bound structure, down their </a:t>
            </a:r>
            <a:r>
              <a:rPr lang="en-US" dirty="0" smtClean="0">
                <a:hlinkClick r:id="rId4"/>
              </a:rPr>
              <a:t>electrochemical gradient</a:t>
            </a:r>
            <a:r>
              <a:rPr lang="en-US" dirty="0" smtClean="0"/>
              <a:t>. An example of this would be the formation of </a:t>
            </a:r>
            <a:r>
              <a:rPr lang="en-US" dirty="0" smtClean="0">
                <a:hlinkClick r:id="rId5"/>
              </a:rPr>
              <a:t>adenosine </a:t>
            </a:r>
            <a:r>
              <a:rPr lang="en-US" dirty="0" err="1" smtClean="0">
                <a:hlinkClick r:id="rId5"/>
              </a:rPr>
              <a:t>triphosphate</a:t>
            </a:r>
            <a:r>
              <a:rPr lang="en-US" dirty="0" smtClean="0">
                <a:hlinkClick r:id="rId5"/>
              </a:rPr>
              <a:t> (ATP)</a:t>
            </a:r>
            <a:r>
              <a:rPr lang="en-US" dirty="0" smtClean="0"/>
              <a:t> by the movement of </a:t>
            </a:r>
            <a:r>
              <a:rPr lang="en-US" dirty="0" smtClean="0">
                <a:hlinkClick r:id="rId6" tooltip="Hydrogen"/>
              </a:rPr>
              <a:t>hydrogen</a:t>
            </a:r>
            <a:r>
              <a:rPr lang="en-US" dirty="0" smtClean="0"/>
              <a:t> ions (H</a:t>
            </a:r>
            <a:r>
              <a:rPr lang="en-US" baseline="30000" dirty="0" smtClean="0"/>
              <a:t>+</a:t>
            </a:r>
            <a:r>
              <a:rPr lang="en-US" dirty="0" smtClean="0"/>
              <a:t>) across a </a:t>
            </a:r>
            <a:r>
              <a:rPr lang="en-US" dirty="0" smtClean="0">
                <a:hlinkClick r:id="rId7" tooltip="Inner nuclear membrane"/>
              </a:rPr>
              <a:t>membrane</a:t>
            </a:r>
            <a:r>
              <a:rPr lang="en-US" dirty="0" smtClean="0"/>
              <a:t> during </a:t>
            </a:r>
            <a:r>
              <a:rPr lang="en-US" dirty="0" smtClean="0">
                <a:hlinkClick r:id="rId8" tooltip="Proton"/>
              </a:rPr>
              <a:t>cellular respiration</a:t>
            </a:r>
            <a:r>
              <a:rPr lang="en-US" dirty="0" smtClean="0"/>
              <a:t> or </a:t>
            </a:r>
            <a:r>
              <a:rPr lang="en-US" dirty="0" smtClean="0">
                <a:hlinkClick r:id="rId9"/>
              </a:rPr>
              <a:t>photosynthesis</a:t>
            </a:r>
            <a:r>
              <a:rPr lang="en-US" dirty="0" smtClean="0"/>
              <a:t>.</a:t>
            </a:r>
          </a:p>
          <a:p>
            <a:pPr algn="l"/>
            <a:r>
              <a:rPr lang="en-US" dirty="0" smtClean="0"/>
              <a:t> </a:t>
            </a:r>
          </a:p>
          <a:p>
            <a:pPr algn="l"/>
            <a:r>
              <a:rPr lang="en-US" dirty="0" smtClean="0"/>
              <a:t>An ion gradient has </a:t>
            </a:r>
            <a:r>
              <a:rPr lang="en-US" dirty="0" smtClean="0">
                <a:hlinkClick r:id="rId10" tooltip="Potential energy"/>
              </a:rPr>
              <a:t>potential energy</a:t>
            </a:r>
            <a:r>
              <a:rPr lang="en-US" dirty="0" smtClean="0"/>
              <a:t> and can be used to power </a:t>
            </a:r>
            <a:r>
              <a:rPr lang="en-US" dirty="0" smtClean="0">
                <a:hlinkClick r:id="rId11" tooltip="Chemical reaction"/>
              </a:rPr>
              <a:t>chemical reactions</a:t>
            </a:r>
            <a:r>
              <a:rPr lang="en-US" dirty="0" smtClean="0"/>
              <a:t> when the ions pass through a </a:t>
            </a:r>
            <a:r>
              <a:rPr lang="en-US" dirty="0" smtClean="0">
                <a:hlinkClick r:id="rId12" tooltip="Ion channel"/>
              </a:rPr>
              <a:t>channel</a:t>
            </a:r>
            <a:r>
              <a:rPr lang="en-US" dirty="0" smtClean="0"/>
              <a:t> (red).</a:t>
            </a:r>
          </a:p>
          <a:p>
            <a:pPr algn="l"/>
            <a:r>
              <a:rPr lang="en-US" dirty="0" smtClean="0"/>
              <a:t>Hydrogen ions, or </a:t>
            </a:r>
            <a:r>
              <a:rPr lang="en-US" dirty="0" smtClean="0">
                <a:hlinkClick r:id="rId13"/>
              </a:rPr>
              <a:t>protons</a:t>
            </a:r>
            <a:r>
              <a:rPr lang="en-US" dirty="0" smtClean="0"/>
              <a:t>, will </a:t>
            </a:r>
            <a:r>
              <a:rPr lang="en-US" dirty="0" smtClean="0">
                <a:hlinkClick r:id="rId14"/>
              </a:rPr>
              <a:t>diffuse</a:t>
            </a:r>
            <a:r>
              <a:rPr lang="en-US" dirty="0" smtClean="0"/>
              <a:t> from an area of high proton concentration to an area of lower proton concentration, and an </a:t>
            </a:r>
            <a:r>
              <a:rPr lang="en-US" dirty="0" smtClean="0">
                <a:hlinkClick r:id="rId4" tooltip="Enzyme"/>
              </a:rPr>
              <a:t>electrochemical concentration gradient</a:t>
            </a:r>
            <a:r>
              <a:rPr lang="en-US" dirty="0" smtClean="0"/>
              <a:t> of protons across a membrane can be harnessed to make ATP. This process is related to </a:t>
            </a:r>
            <a:r>
              <a:rPr lang="en-US" dirty="0" smtClean="0">
                <a:hlinkClick r:id="rId15" tooltip="Osmosis"/>
              </a:rPr>
              <a:t>osmosis</a:t>
            </a:r>
            <a:r>
              <a:rPr lang="en-US" dirty="0" smtClean="0"/>
              <a:t>, the diffusion of </a:t>
            </a:r>
            <a:r>
              <a:rPr lang="en-US" dirty="0" smtClean="0">
                <a:hlinkClick r:id="rId16"/>
              </a:rPr>
              <a:t>water</a:t>
            </a:r>
            <a:r>
              <a:rPr lang="en-US" dirty="0" smtClean="0"/>
              <a:t> across a membrane, which is why it is called "</a:t>
            </a:r>
            <a:r>
              <a:rPr lang="en-US" dirty="0" err="1" smtClean="0"/>
              <a:t>chemiosmosis</a:t>
            </a:r>
            <a:r>
              <a:rPr lang="en-US" dirty="0" smtClean="0"/>
              <a:t>".</a:t>
            </a:r>
          </a:p>
          <a:p>
            <a:r>
              <a:rPr lang="en-US" dirty="0" smtClean="0"/>
              <a:t> </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324600"/>
          </a:xfrm>
        </p:spPr>
        <p:txBody>
          <a:bodyPr>
            <a:normAutofit fontScale="92500" lnSpcReduction="20000"/>
          </a:bodyPr>
          <a:lstStyle/>
          <a:p>
            <a:r>
              <a:rPr lang="en-US" dirty="0" smtClean="0"/>
              <a:t> </a:t>
            </a:r>
          </a:p>
          <a:p>
            <a:pPr algn="l"/>
            <a:r>
              <a:rPr lang="en-US" dirty="0" smtClean="0">
                <a:hlinkClick r:id="rId2" tooltip="ATP synthase"/>
              </a:rPr>
              <a:t>ATP </a:t>
            </a:r>
            <a:r>
              <a:rPr lang="en-US" dirty="0" err="1" smtClean="0">
                <a:hlinkClick r:id="rId2" tooltip="ATP synthase"/>
              </a:rPr>
              <a:t>synthase</a:t>
            </a:r>
            <a:r>
              <a:rPr lang="en-US" dirty="0" smtClean="0"/>
              <a:t> is the </a:t>
            </a:r>
            <a:r>
              <a:rPr lang="en-US" dirty="0" smtClean="0">
                <a:hlinkClick r:id="rId3"/>
              </a:rPr>
              <a:t>enzyme</a:t>
            </a:r>
            <a:r>
              <a:rPr lang="en-US" dirty="0" smtClean="0"/>
              <a:t> that makes ATP by </a:t>
            </a:r>
            <a:r>
              <a:rPr lang="en-US" dirty="0" err="1" smtClean="0"/>
              <a:t>chemiosmosis</a:t>
            </a:r>
            <a:r>
              <a:rPr lang="en-US" dirty="0" smtClean="0"/>
              <a:t>. It allows protons to pass through the membrane and uses the </a:t>
            </a:r>
            <a:r>
              <a:rPr lang="en-US" dirty="0" smtClean="0">
                <a:hlinkClick r:id="rId4"/>
              </a:rPr>
              <a:t>free energy</a:t>
            </a:r>
            <a:r>
              <a:rPr lang="en-US" dirty="0" smtClean="0"/>
              <a:t> difference to </a:t>
            </a:r>
            <a:r>
              <a:rPr lang="en-US" dirty="0" err="1" smtClean="0">
                <a:hlinkClick r:id="rId5" tooltip="Thermodynamic free energy"/>
              </a:rPr>
              <a:t>phosphorylate</a:t>
            </a:r>
            <a:r>
              <a:rPr lang="en-US" dirty="0" smtClean="0"/>
              <a:t> </a:t>
            </a:r>
            <a:r>
              <a:rPr lang="en-US" dirty="0" smtClean="0">
                <a:hlinkClick r:id="rId6"/>
              </a:rPr>
              <a:t>adenosine </a:t>
            </a:r>
            <a:r>
              <a:rPr lang="en-US" dirty="0" err="1" smtClean="0">
                <a:hlinkClick r:id="rId6"/>
              </a:rPr>
              <a:t>diphosphate</a:t>
            </a:r>
            <a:r>
              <a:rPr lang="en-US" dirty="0" smtClean="0"/>
              <a:t> (ADP), making ATP. The generation of ATP by </a:t>
            </a:r>
            <a:r>
              <a:rPr lang="en-US" dirty="0" err="1" smtClean="0"/>
              <a:t>chemiosmosis</a:t>
            </a:r>
            <a:r>
              <a:rPr lang="en-US" dirty="0" smtClean="0"/>
              <a:t> occurs in </a:t>
            </a:r>
            <a:r>
              <a:rPr lang="en-US" dirty="0" smtClean="0">
                <a:hlinkClick r:id="rId7" tooltip="Flavin adenine dinucleotide"/>
              </a:rPr>
              <a:t>mitochondria</a:t>
            </a:r>
            <a:r>
              <a:rPr lang="en-US" dirty="0" smtClean="0"/>
              <a:t> and </a:t>
            </a:r>
            <a:r>
              <a:rPr lang="en-US" dirty="0" smtClean="0">
                <a:hlinkClick r:id="rId8"/>
              </a:rPr>
              <a:t>chloroplasts</a:t>
            </a:r>
            <a:r>
              <a:rPr lang="en-US" dirty="0" smtClean="0"/>
              <a:t>, as well as in most </a:t>
            </a:r>
            <a:r>
              <a:rPr lang="en-US" dirty="0" smtClean="0">
                <a:hlinkClick r:id="rId9" tooltip="Bacteria"/>
              </a:rPr>
              <a:t>bacteria</a:t>
            </a:r>
            <a:r>
              <a:rPr lang="en-US" dirty="0" smtClean="0"/>
              <a:t> and </a:t>
            </a:r>
            <a:r>
              <a:rPr lang="en-US" dirty="0" err="1" smtClean="0">
                <a:hlinkClick r:id="rId10" tooltip="Chloroplast"/>
              </a:rPr>
              <a:t>archaea</a:t>
            </a:r>
            <a:r>
              <a:rPr lang="en-US" dirty="0" smtClean="0"/>
              <a:t>, an electron transport chain pumps H</a:t>
            </a:r>
            <a:r>
              <a:rPr lang="en-US" baseline="30000" dirty="0" smtClean="0"/>
              <a:t>+</a:t>
            </a:r>
            <a:r>
              <a:rPr lang="en-US" dirty="0" smtClean="0"/>
              <a:t> ions (protons) in the </a:t>
            </a:r>
            <a:r>
              <a:rPr lang="en-US" dirty="0" err="1" smtClean="0"/>
              <a:t>thylakoid</a:t>
            </a:r>
            <a:r>
              <a:rPr lang="en-US" dirty="0" smtClean="0"/>
              <a:t> spaces through </a:t>
            </a:r>
            <a:r>
              <a:rPr lang="en-US" dirty="0" err="1" smtClean="0"/>
              <a:t>thylakoid</a:t>
            </a:r>
            <a:r>
              <a:rPr lang="en-US" dirty="0" smtClean="0"/>
              <a:t> membranes to </a:t>
            </a:r>
            <a:r>
              <a:rPr lang="en-US" dirty="0" err="1" smtClean="0">
                <a:hlinkClick r:id="rId11"/>
              </a:rPr>
              <a:t>stroma</a:t>
            </a:r>
            <a:r>
              <a:rPr lang="en-US" dirty="0" smtClean="0">
                <a:hlinkClick r:id="rId11"/>
              </a:rPr>
              <a:t> (fluid)</a:t>
            </a:r>
            <a:r>
              <a:rPr lang="en-US" dirty="0" smtClean="0"/>
              <a:t>. The energy from the electron movement through electron transport chains cross through ATP </a:t>
            </a:r>
            <a:r>
              <a:rPr lang="en-US" dirty="0" err="1" smtClean="0"/>
              <a:t>synthase</a:t>
            </a:r>
            <a:r>
              <a:rPr lang="en-US" dirty="0" smtClean="0"/>
              <a:t> which allows the proton to pass through them and use this free energy difference to </a:t>
            </a:r>
            <a:r>
              <a:rPr lang="en-US" dirty="0" err="1" smtClean="0"/>
              <a:t>photophosphorylate</a:t>
            </a:r>
            <a:r>
              <a:rPr lang="en-US" dirty="0" smtClean="0"/>
              <a:t> ADP making ATP.</a:t>
            </a:r>
          </a:p>
          <a:p>
            <a:r>
              <a:rPr lang="en-US" dirty="0" smtClean="0"/>
              <a:t> </a:t>
            </a:r>
          </a:p>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4" name="Picture 3" descr="https://upload.wikimedia.org/wikipedia/commons/thumb/9/9f/Chemiosmosis.svg/300px-Chemiosmosis.svg.png">
            <a:hlinkClick r:id="rId2"/>
          </p:cNvPr>
          <p:cNvPicPr/>
          <p:nvPr/>
        </p:nvPicPr>
        <p:blipFill>
          <a:blip r:embed="rId3" cstate="print"/>
          <a:srcRect/>
          <a:stretch>
            <a:fillRect/>
          </a:stretch>
        </p:blipFill>
        <p:spPr bwMode="auto">
          <a:xfrm>
            <a:off x="304800" y="152400"/>
            <a:ext cx="8839200" cy="4171632"/>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228600"/>
            <a:ext cx="8839200" cy="5410200"/>
          </a:xfrm>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1752600" y="-152400"/>
            <a:ext cx="11430000" cy="70104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705600"/>
          </a:xfrm>
        </p:spPr>
        <p:txBody>
          <a:bodyPr/>
          <a:lstStyle/>
          <a:p>
            <a:endParaRPr lang="en-US" dirty="0"/>
          </a:p>
        </p:txBody>
      </p:sp>
      <p:pic>
        <p:nvPicPr>
          <p:cNvPr id="3075" name="Picture 3"/>
          <p:cNvPicPr>
            <a:picLocks noChangeAspect="1" noChangeArrowheads="1"/>
          </p:cNvPicPr>
          <p:nvPr/>
        </p:nvPicPr>
        <p:blipFill>
          <a:blip r:embed="rId2" cstate="print"/>
          <a:srcRect/>
          <a:stretch>
            <a:fillRect/>
          </a:stretch>
        </p:blipFill>
        <p:spPr bwMode="auto">
          <a:xfrm>
            <a:off x="0" y="28575"/>
            <a:ext cx="9144000" cy="6800850"/>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n-US" dirty="0" smtClean="0"/>
              <a:t> </a:t>
            </a:r>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9144000" cy="6858000"/>
          </a:xfrm>
        </p:spPr>
        <p:txBody>
          <a:bodyPr/>
          <a:lstStyle/>
          <a:p>
            <a:r>
              <a:rPr lang="en-US" b="1" dirty="0" smtClean="0"/>
              <a:t> Steps of light reaction</a:t>
            </a:r>
            <a:endParaRPr lang="en-US" dirty="0" smtClean="0"/>
          </a:p>
          <a:p>
            <a:pPr lvl="0" algn="l"/>
            <a:r>
              <a:rPr lang="en-US" dirty="0" smtClean="0"/>
              <a:t>These reactions occur within </a:t>
            </a:r>
            <a:r>
              <a:rPr lang="en-US" dirty="0" err="1" smtClean="0"/>
              <a:t>specialised</a:t>
            </a:r>
            <a:r>
              <a:rPr lang="en-US" dirty="0" smtClean="0"/>
              <a:t> membrane discs within the chloroplast called </a:t>
            </a:r>
            <a:r>
              <a:rPr lang="en-US" dirty="0" err="1" smtClean="0"/>
              <a:t>thylakoids</a:t>
            </a:r>
            <a:r>
              <a:rPr lang="en-US" dirty="0" smtClean="0"/>
              <a:t> and involve three steps:</a:t>
            </a:r>
          </a:p>
          <a:p>
            <a:pPr lvl="0" algn="l">
              <a:buFont typeface="Arial" pitchFamily="34" charset="0"/>
              <a:buChar char="•"/>
            </a:pPr>
            <a:r>
              <a:rPr lang="en-US" dirty="0" smtClean="0"/>
              <a:t>  Excitation of </a:t>
            </a:r>
            <a:r>
              <a:rPr lang="en-US" dirty="0" err="1" smtClean="0"/>
              <a:t>photosystems</a:t>
            </a:r>
            <a:r>
              <a:rPr lang="en-US" dirty="0" smtClean="0"/>
              <a:t> by light energy. 		</a:t>
            </a:r>
          </a:p>
          <a:p>
            <a:pPr lvl="0" algn="l">
              <a:buFont typeface="Arial" pitchFamily="34" charset="0"/>
              <a:buChar char="•"/>
            </a:pPr>
            <a:r>
              <a:rPr lang="en-US" dirty="0" smtClean="0"/>
              <a:t>     Production of ATP via an electron transport chain.</a:t>
            </a:r>
          </a:p>
          <a:p>
            <a:pPr lvl="0" algn="l">
              <a:buFont typeface="Arial" pitchFamily="34" charset="0"/>
              <a:buChar char="•"/>
            </a:pPr>
            <a:r>
              <a:rPr lang="en-US" dirty="0" smtClean="0"/>
              <a:t>  Reduction of NADP+ and					</a:t>
            </a:r>
          </a:p>
          <a:p>
            <a:pPr marL="514350" lvl="0" indent="-514350" algn="l">
              <a:buFont typeface="Arial" pitchFamily="34" charset="0"/>
              <a:buChar char="•"/>
            </a:pPr>
            <a:r>
              <a:rPr lang="en-US" dirty="0" smtClean="0"/>
              <a:t>the photolysis of water.					</a:t>
            </a:r>
          </a:p>
          <a:p>
            <a:r>
              <a:rPr lang="en-US" dirty="0" smtClean="0"/>
              <a:t> </a:t>
            </a:r>
          </a:p>
          <a:p>
            <a:pPr algn="l"/>
            <a:r>
              <a:rPr lang="en-US" dirty="0" smtClean="0"/>
              <a:t> </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1033</TotalTime>
  <Words>209</Words>
  <Application>Microsoft Office PowerPoint</Application>
  <PresentationFormat>On-screen Show (4:3)</PresentationFormat>
  <Paragraphs>118</Paragraphs>
  <Slides>53</Slides>
  <Notes>3</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botany</cp:lastModifiedBy>
  <cp:revision>105</cp:revision>
  <dcterms:created xsi:type="dcterms:W3CDTF">2021-07-22T06:38:47Z</dcterms:created>
  <dcterms:modified xsi:type="dcterms:W3CDTF">2024-02-17T08:50:20Z</dcterms:modified>
</cp:coreProperties>
</file>